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70" r:id="rId2"/>
    <p:sldId id="373" r:id="rId3"/>
    <p:sldId id="256" r:id="rId4"/>
    <p:sldId id="258" r:id="rId5"/>
    <p:sldId id="260" r:id="rId6"/>
    <p:sldId id="261" r:id="rId7"/>
    <p:sldId id="259" r:id="rId8"/>
    <p:sldId id="262" r:id="rId9"/>
    <p:sldId id="263" r:id="rId10"/>
    <p:sldId id="264" r:id="rId11"/>
    <p:sldId id="265" r:id="rId12"/>
    <p:sldId id="267" r:id="rId13"/>
    <p:sldId id="268" r:id="rId14"/>
    <p:sldId id="274" r:id="rId15"/>
    <p:sldId id="270" r:id="rId16"/>
    <p:sldId id="271" r:id="rId17"/>
    <p:sldId id="273" r:id="rId18"/>
    <p:sldId id="375" r:id="rId19"/>
    <p:sldId id="421" r:id="rId20"/>
    <p:sldId id="376" r:id="rId21"/>
    <p:sldId id="377" r:id="rId22"/>
    <p:sldId id="392" r:id="rId23"/>
    <p:sldId id="422" r:id="rId24"/>
    <p:sldId id="275" r:id="rId25"/>
    <p:sldId id="420" r:id="rId26"/>
    <p:sldId id="378" r:id="rId27"/>
    <p:sldId id="276" r:id="rId28"/>
    <p:sldId id="379" r:id="rId29"/>
    <p:sldId id="266" r:id="rId30"/>
    <p:sldId id="358" r:id="rId31"/>
    <p:sldId id="380" r:id="rId32"/>
    <p:sldId id="381" r:id="rId33"/>
    <p:sldId id="357" r:id="rId34"/>
    <p:sldId id="281" r:id="rId35"/>
    <p:sldId id="359" r:id="rId36"/>
    <p:sldId id="282" r:id="rId37"/>
    <p:sldId id="283" r:id="rId38"/>
    <p:sldId id="382" r:id="rId39"/>
    <p:sldId id="417" r:id="rId40"/>
    <p:sldId id="360" r:id="rId41"/>
    <p:sldId id="383" r:id="rId42"/>
    <p:sldId id="384" r:id="rId43"/>
    <p:sldId id="385" r:id="rId44"/>
    <p:sldId id="272" r:id="rId45"/>
    <p:sldId id="269" r:id="rId46"/>
    <p:sldId id="386" r:id="rId47"/>
    <p:sldId id="387" r:id="rId48"/>
    <p:sldId id="287" r:id="rId49"/>
    <p:sldId id="288" r:id="rId50"/>
    <p:sldId id="289" r:id="rId51"/>
    <p:sldId id="290" r:id="rId52"/>
    <p:sldId id="362" r:id="rId53"/>
    <p:sldId id="277" r:id="rId54"/>
    <p:sldId id="292" r:id="rId55"/>
    <p:sldId id="363" r:id="rId56"/>
    <p:sldId id="388" r:id="rId57"/>
    <p:sldId id="293" r:id="rId58"/>
    <p:sldId id="389" r:id="rId59"/>
    <p:sldId id="390" r:id="rId60"/>
    <p:sldId id="391" r:id="rId61"/>
    <p:sldId id="296" r:id="rId62"/>
    <p:sldId id="343" r:id="rId63"/>
    <p:sldId id="295" r:id="rId64"/>
    <p:sldId id="342" r:id="rId65"/>
    <p:sldId id="339" r:id="rId66"/>
    <p:sldId id="298" r:id="rId67"/>
    <p:sldId id="340" r:id="rId68"/>
    <p:sldId id="297" r:id="rId69"/>
    <p:sldId id="299" r:id="rId70"/>
    <p:sldId id="350" r:id="rId71"/>
    <p:sldId id="351" r:id="rId72"/>
    <p:sldId id="345" r:id="rId73"/>
    <p:sldId id="346" r:id="rId74"/>
    <p:sldId id="348" r:id="rId75"/>
    <p:sldId id="349" r:id="rId76"/>
    <p:sldId id="347" r:id="rId77"/>
    <p:sldId id="393" r:id="rId78"/>
    <p:sldId id="394" r:id="rId79"/>
    <p:sldId id="395" r:id="rId80"/>
    <p:sldId id="414" r:id="rId81"/>
    <p:sldId id="396" r:id="rId82"/>
    <p:sldId id="398" r:id="rId83"/>
    <p:sldId id="399" r:id="rId84"/>
    <p:sldId id="400" r:id="rId85"/>
    <p:sldId id="401" r:id="rId86"/>
    <p:sldId id="302" r:id="rId87"/>
    <p:sldId id="361" r:id="rId88"/>
    <p:sldId id="402" r:id="rId89"/>
    <p:sldId id="403" r:id="rId90"/>
    <p:sldId id="404" r:id="rId91"/>
    <p:sldId id="405" r:id="rId92"/>
    <p:sldId id="364" r:id="rId93"/>
    <p:sldId id="409" r:id="rId94"/>
    <p:sldId id="305" r:id="rId95"/>
    <p:sldId id="307" r:id="rId96"/>
    <p:sldId id="410" r:id="rId97"/>
    <p:sldId id="411" r:id="rId98"/>
    <p:sldId id="412" r:id="rId99"/>
    <p:sldId id="306" r:id="rId100"/>
    <p:sldId id="309" r:id="rId101"/>
    <p:sldId id="413" r:id="rId102"/>
    <p:sldId id="415" r:id="rId103"/>
    <p:sldId id="416" r:id="rId104"/>
    <p:sldId id="418" r:id="rId105"/>
    <p:sldId id="406" r:id="rId106"/>
    <p:sldId id="407" r:id="rId107"/>
    <p:sldId id="365" r:id="rId108"/>
    <p:sldId id="408" r:id="rId109"/>
    <p:sldId id="310" r:id="rId110"/>
    <p:sldId id="311" r:id="rId111"/>
    <p:sldId id="312" r:id="rId112"/>
    <p:sldId id="315" r:id="rId113"/>
    <p:sldId id="313" r:id="rId114"/>
    <p:sldId id="314" r:id="rId115"/>
    <p:sldId id="366" r:id="rId116"/>
    <p:sldId id="316" r:id="rId117"/>
    <p:sldId id="317" r:id="rId118"/>
    <p:sldId id="319" r:id="rId119"/>
    <p:sldId id="318" r:id="rId120"/>
    <p:sldId id="320" r:id="rId121"/>
    <p:sldId id="322" r:id="rId122"/>
    <p:sldId id="323" r:id="rId123"/>
    <p:sldId id="326" r:id="rId124"/>
    <p:sldId id="324" r:id="rId125"/>
    <p:sldId id="325" r:id="rId126"/>
    <p:sldId id="328" r:id="rId127"/>
    <p:sldId id="329" r:id="rId128"/>
    <p:sldId id="327" r:id="rId129"/>
    <p:sldId id="330" r:id="rId130"/>
    <p:sldId id="331" r:id="rId131"/>
    <p:sldId id="352" r:id="rId132"/>
    <p:sldId id="353" r:id="rId133"/>
    <p:sldId id="354" r:id="rId134"/>
    <p:sldId id="355" r:id="rId135"/>
    <p:sldId id="356" r:id="rId136"/>
    <p:sldId id="367" r:id="rId137"/>
    <p:sldId id="368" r:id="rId138"/>
    <p:sldId id="369" r:id="rId139"/>
    <p:sldId id="301" r:id="rId140"/>
    <p:sldId id="424" r:id="rId141"/>
    <p:sldId id="425" r:id="rId142"/>
    <p:sldId id="428" r:id="rId143"/>
    <p:sldId id="426" r:id="rId144"/>
    <p:sldId id="427" r:id="rId145"/>
    <p:sldId id="429" r:id="rId146"/>
    <p:sldId id="335" r:id="rId1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63135" autoAdjust="0"/>
  </p:normalViewPr>
  <p:slideViewPr>
    <p:cSldViewPr snapToGrid="0">
      <p:cViewPr varScale="1">
        <p:scale>
          <a:sx n="86" d="100"/>
          <a:sy n="86" d="100"/>
        </p:scale>
        <p:origin x="2112"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23.09.22</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182233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146</a:t>
            </a:fld>
            <a:endParaRPr lang="fr-CH"/>
          </a:p>
        </p:txBody>
      </p:sp>
    </p:spTree>
    <p:extLst>
      <p:ext uri="{BB962C8B-B14F-4D97-AF65-F5344CB8AC3E}">
        <p14:creationId xmlns:p14="http://schemas.microsoft.com/office/powerpoint/2010/main" val="110449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39378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2</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679541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3521622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(mis)read UMAP</a:t>
            </a:r>
          </a:p>
          <a:p>
            <a:r>
              <a:rPr lang="en-US" dirty="0"/>
              <a:t>While UMAP offers a number of advantages over t-SNE, it's by no means a silver bullet - and reading and understanding its results requires some care. It's worth revisiting our </a:t>
            </a:r>
            <a:r>
              <a:rPr lang="en-US" dirty="0">
                <a:hlinkClick r:id="rId3"/>
              </a:rPr>
              <a:t>previous work on (mis)reading t-SNE</a:t>
            </a:r>
            <a:r>
              <a:rPr lang="en-US" dirty="0"/>
              <a:t>, since many of the same takeaways apply to UMAP:</a:t>
            </a:r>
          </a:p>
          <a:p>
            <a:r>
              <a:rPr lang="en-US" b="1" dirty="0"/>
              <a:t>1. Hyperparameters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hyperparameters,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pPr marL="0" indent="0">
              <a:buFont typeface="Arial" panose="020B0604020202020204" pitchFamily="34" charset="0"/>
              <a:buNone/>
            </a:pPr>
            <a:endParaRPr lang="fr-CH" dirty="0"/>
          </a:p>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2319401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788507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328236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111</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112</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113</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12962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23.09.22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23.09.22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23.09.22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23.09.22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23.09.22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23.09.22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23.09.22</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23.09.22</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23.09.22</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23.09.22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23.09.22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23.09.22</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2.wmf"/><Relationship Id="rId4" Type="http://schemas.openxmlformats.org/officeDocument/2006/relationships/oleObject" Target="../embeddings/oleObject4.bin"/></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hyperlink" Target="https://www.biorxiv.org/content/10.1101/2021.09.19.460980v1" TargetMode="External"/><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doi.org/10.1023/B:STCO.0000035301.49549.88" TargetMode="External"/><Relationship Id="rId4" Type="http://schemas.openxmlformats.org/officeDocument/2006/relationships/image" Target="../media/image137.png"/></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6.png"/><Relationship Id="rId7" Type="http://schemas.openxmlformats.org/officeDocument/2006/relationships/oleObject" Target="../embeddings/oleObject6.bin"/><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4.wmf"/><Relationship Id="rId4" Type="http://schemas.openxmlformats.org/officeDocument/2006/relationships/oleObject" Target="../embeddings/oleObject5.bin"/><Relationship Id="rId9" Type="http://schemas.openxmlformats.org/officeDocument/2006/relationships/image" Target="../media/image148.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890.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hyperlink" Target="https://scikit-learn.org/stable/modules/generated/sklearn.linear_model.LinearRegression.html" TargetMode="External"/><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scikit-learn.org/stable/modules/generated/sklearn.linear_model.Ridge.html#sklearn.linear_model.Ridge" TargetMode="Externa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4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hyperlink" Target="https://scikit-learn.org/stable/modules/generated/sklearn.linear_model.Lasso.html#sklearn.linear_model.Lasso" TargetMode="Externa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scikit-learn.org/stable/modules/generated/sklearn.linear_model.SGDRegressor.html" TargetMode="Externa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7" Type="http://schemas.openxmlformats.org/officeDocument/2006/relationships/image" Target="../media/image21.wmf"/><Relationship Id="rId2" Type="http://schemas.openxmlformats.org/officeDocument/2006/relationships/hyperlink" Target="https://academic.oup.com/bioinformatics/article/18/suppl_1/S96/231881" TargetMode="External"/><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6.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22.wmf"/></Relationships>
</file>

<file path=ppt/slides/_rels/slide21.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sites.google.com/princeton.edu/rep-workshop/" TargetMode="External"/><Relationship Id="rId4" Type="http://schemas.openxmlformats.org/officeDocument/2006/relationships/hyperlink" Target="http://arxiv.org/abs/2207.0704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81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7.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0.png"/><Relationship Id="rId7" Type="http://schemas.openxmlformats.org/officeDocument/2006/relationships/hyperlink" Target="https://www.jmlr.org/papers/v9/vandermaaten08a.html" TargetMode="External"/><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240.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scikit-learn.org/stable/auto_examples/manifold/plot_t_sne_perplexity.html"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0.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github.com/NikolayOskolkov/HowUMAPWorks/blob/master/HowUMAPWorks.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iteseerx.ist.psu.edu/viewdoc/summary?doi=10.1.1.121.922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png"/><Relationship Id="rId7" Type="http://schemas.openxmlformats.org/officeDocument/2006/relationships/image" Target="../media/image4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7.jpe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n.wikipedia.org/wiki/K-nearest_neighbors_algorith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w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3.png"/><Relationship Id="rId10" Type="http://schemas.openxmlformats.org/officeDocument/2006/relationships/image" Target="../media/image109.png"/><Relationship Id="rId4" Type="http://schemas.openxmlformats.org/officeDocument/2006/relationships/image" Target="../media/image6.png"/><Relationship Id="rId9" Type="http://schemas.openxmlformats.org/officeDocument/2006/relationships/image" Target="../media/image106.png"/></Relationships>
</file>

<file path=ppt/slides/_rels/slide9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0.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0.png"/><Relationship Id="rId7" Type="http://schemas.openxmlformats.org/officeDocument/2006/relationships/image" Target="../media/image12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6.png"/><Relationship Id="rId4" Type="http://schemas.openxmlformats.org/officeDocument/2006/relationships/image" Target="../media/image124.png"/><Relationship Id="rId9"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1.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03 - 04 October 2022</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err="1">
                <a:solidFill>
                  <a:schemeClr val="bg2">
                    <a:lumMod val="50000"/>
                  </a:schemeClr>
                </a:solidFill>
                <a:latin typeface="+mn-lt"/>
              </a:rPr>
              <a:t>Wandrille</a:t>
            </a:r>
            <a:r>
              <a:rPr lang="en-US" i="1" dirty="0">
                <a:solidFill>
                  <a:schemeClr val="bg2">
                    <a:lumMod val="50000"/>
                  </a:schemeClr>
                </a:solidFill>
                <a:latin typeface="+mn-lt"/>
              </a:rPr>
              <a:t> </a:t>
            </a:r>
            <a:r>
              <a:rPr lang="en-US" i="1" dirty="0" err="1">
                <a:solidFill>
                  <a:schemeClr val="bg2">
                    <a:lumMod val="50000"/>
                  </a:schemeClr>
                </a:solidFill>
                <a:latin typeface="+mn-lt"/>
              </a:rPr>
              <a:t>Duchemin</a:t>
            </a:r>
            <a:r>
              <a:rPr lang="en-US" i="1" dirty="0">
                <a:solidFill>
                  <a:schemeClr val="bg2">
                    <a:lumMod val="50000"/>
                  </a:schemeClr>
                </a:solidFill>
                <a:latin typeface="+mn-lt"/>
              </a:rPr>
              <a:t> and Markus Müller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using general purpose algorithms</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name="Bitmap Image" r:id="rId4" imgW="5638680" imgH="4057560" progId="Paint.Picture">
                  <p:embed/>
                </p:oleObj>
              </mc:Choice>
              <mc:Fallback>
                <p:oleObj name="Bitmap Image" r:id="rId4" imgW="5638680" imgH="4057560" progId="Paint.Picture">
                  <p:embed/>
                  <p:pic>
                    <p:nvPicPr>
                      <p:cNvPr id="0" name=""/>
                      <p:cNvPicPr/>
                      <p:nvPr/>
                    </p:nvPicPr>
                    <p:blipFill>
                      <a:blip r:embed="rId5"/>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xmlns="">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FE3F-9F41-88E8-1DCC-91E58E832D2E}"/>
              </a:ext>
            </a:extLst>
          </p:cNvPr>
          <p:cNvSpPr>
            <a:spLocks noGrp="1"/>
          </p:cNvSpPr>
          <p:nvPr>
            <p:ph type="title"/>
          </p:nvPr>
        </p:nvSpPr>
        <p:spPr/>
        <p:txBody>
          <a:bodyPr/>
          <a:lstStyle/>
          <a:p>
            <a:r>
              <a:rPr lang="en-CH" dirty="0"/>
              <a:t>Kernels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0343F7-04E5-EFFA-8257-CA6C69AEF5C9}"/>
                  </a:ext>
                </a:extLst>
              </p:cNvPr>
              <p:cNvSpPr>
                <a:spLocks noGrp="1"/>
              </p:cNvSpPr>
              <p:nvPr>
                <p:ph idx="1"/>
              </p:nvPr>
            </p:nvSpPr>
            <p:spPr/>
            <p:txBody>
              <a:bodyPr/>
              <a:lstStyle/>
              <a:p>
                <a:r>
                  <a:rPr lang="en-CH" dirty="0"/>
                  <a:t>The beauty of SVM’s or other kernel based approaches is that one does not need the data matrix </a:t>
                </a:r>
                <a14:m>
                  <m:oMath xmlns:m="http://schemas.openxmlformats.org/officeDocument/2006/math">
                    <m:r>
                      <a:rPr lang="fr-CH" b="1" i="1">
                        <a:latin typeface="Cambria Math" panose="02040503050406030204" pitchFamily="18" charset="0"/>
                      </a:rPr>
                      <m:t>𝑿</m:t>
                    </m:r>
                    <m:r>
                      <a:rPr lang="fr-CH" b="1" i="1">
                        <a:latin typeface="Cambria Math" panose="02040503050406030204" pitchFamily="18" charset="0"/>
                      </a:rPr>
                      <m:t>=</m:t>
                    </m:r>
                    <m:sSup>
                      <m:sSupPr>
                        <m:ctrlPr>
                          <a:rPr lang="fr-CH" b="1" i="1">
                            <a:latin typeface="Cambria Math" panose="02040503050406030204" pitchFamily="18" charset="0"/>
                          </a:rPr>
                        </m:ctrlPr>
                      </m:sSupPr>
                      <m:e>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e>
                      <m:sup>
                        <m:r>
                          <a:rPr lang="fr-CH" b="1" i="1">
                            <a:latin typeface="Cambria Math" panose="02040503050406030204" pitchFamily="18" charset="0"/>
                          </a:rPr>
                          <m:t>𝑻</m:t>
                        </m:r>
                      </m:sup>
                    </m:sSup>
                  </m:oMath>
                </a14:m>
                <a:r>
                  <a:rPr lang="en-CH" dirty="0"/>
                  <a:t> explicitely, but only the relation between the data points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given by the kernel </a:t>
                </a:r>
                <a14:m>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𝑲</m:t>
                        </m:r>
                      </m:e>
                      <m:sub>
                        <m:r>
                          <a:rPr lang="fr-CH" b="1" i="1" smtClean="0">
                            <a:latin typeface="Cambria Math" panose="02040503050406030204" pitchFamily="18" charset="0"/>
                            <a:ea typeface="Cambria Math" panose="02040503050406030204" pitchFamily="18" charset="0"/>
                          </a:rPr>
                          <m:t>𝒊𝒋</m:t>
                        </m:r>
                      </m:sub>
                    </m:sSub>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endParaRPr lang="en-CH" dirty="0"/>
              </a:p>
              <a:p>
                <a:r>
                  <a:rPr lang="en-CH" dirty="0"/>
                  <a:t>This can be advantage when dealing with data items that cannot trivially be tranformed to vectors, but for which similarity kernels exist.</a:t>
                </a:r>
              </a:p>
              <a:p>
                <a:r>
                  <a:rPr lang="en-CH" dirty="0"/>
                  <a:t>For example, if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are sequences, then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r>
                  <a:rPr lang="en-CH" dirty="0"/>
                  <a:t> can be defined by a sequence similarity score, without the need to turn sequences into vectors.</a:t>
                </a:r>
              </a:p>
            </p:txBody>
          </p:sp>
        </mc:Choice>
        <mc:Fallback xmlns="">
          <p:sp>
            <p:nvSpPr>
              <p:cNvPr id="3" name="Content Placeholder 2">
                <a:extLst>
                  <a:ext uri="{FF2B5EF4-FFF2-40B4-BE49-F238E27FC236}">
                    <a16:creationId xmlns:a16="http://schemas.microsoft.com/office/drawing/2014/main" id="{970343F7-04E5-EFFA-8257-CA6C69AEF5C9}"/>
                  </a:ext>
                </a:extLst>
              </p:cNvPr>
              <p:cNvSpPr>
                <a:spLocks noGrp="1" noRot="1" noChangeAspect="1" noMove="1" noResize="1" noEditPoints="1" noAdjustHandles="1" noChangeArrowheads="1" noChangeShapeType="1" noTextEdit="1"/>
              </p:cNvSpPr>
              <p:nvPr>
                <p:ph idx="1"/>
              </p:nvPr>
            </p:nvSpPr>
            <p:spPr>
              <a:blipFill>
                <a:blip r:embed="rId2"/>
                <a:stretch>
                  <a:fillRect l="-1086" t="-2326" r="-1809" b="-3198"/>
                </a:stretch>
              </a:blipFill>
            </p:spPr>
            <p:txBody>
              <a:bodyPr/>
              <a:lstStyle/>
              <a:p>
                <a:r>
                  <a:rPr lang="en-CH">
                    <a:noFill/>
                  </a:rPr>
                  <a:t> </a:t>
                </a:r>
              </a:p>
            </p:txBody>
          </p:sp>
        </mc:Fallback>
      </mc:AlternateContent>
    </p:spTree>
    <p:extLst>
      <p:ext uri="{BB962C8B-B14F-4D97-AF65-F5344CB8AC3E}">
        <p14:creationId xmlns:p14="http://schemas.microsoft.com/office/powerpoint/2010/main" val="34404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492C16-07A4-A87B-024A-D36E3B5C519C}"/>
              </a:ext>
            </a:extLst>
          </p:cNvPr>
          <p:cNvSpPr>
            <a:spLocks noGrp="1"/>
          </p:cNvSpPr>
          <p:nvPr>
            <p:ph type="title"/>
          </p:nvPr>
        </p:nvSpPr>
        <p:spPr>
          <a:xfrm>
            <a:off x="165253" y="154692"/>
            <a:ext cx="10515600" cy="1325563"/>
          </a:xfrm>
        </p:spPr>
        <p:txBody>
          <a:bodyPr/>
          <a:lstStyle/>
          <a:p>
            <a:r>
              <a:rPr lang="en-CH" dirty="0"/>
              <a:t>String Kernels (not included in sklearn.svm)</a:t>
            </a:r>
          </a:p>
        </p:txBody>
      </p:sp>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a:xfrm>
            <a:off x="4038600" y="6490152"/>
            <a:ext cx="4114800" cy="365125"/>
          </a:xfrm>
        </p:spPr>
        <p:txBody>
          <a:bodyPr/>
          <a:lstStyle/>
          <a:p>
            <a:r>
              <a:rPr lang="fr-CH" dirty="0"/>
              <a:t>Markus Müller, SIB </a:t>
            </a:r>
            <a:r>
              <a:rPr lang="fr-CH" dirty="0" err="1"/>
              <a:t>Swiss</a:t>
            </a:r>
            <a:r>
              <a:rPr lang="fr-CH" dirty="0"/>
              <a:t> Institute of </a:t>
            </a:r>
            <a:r>
              <a:rPr lang="fr-CH" dirty="0" err="1"/>
              <a:t>Bioinformatics</a:t>
            </a:r>
            <a:endParaRPr lang="fr-CH" dirty="0"/>
          </a:p>
          <a:p>
            <a:r>
              <a:rPr lang="fr-CH" dirty="0"/>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3"/>
          <a:stretch>
            <a:fillRect/>
          </a:stretch>
        </p:blipFill>
        <p:spPr>
          <a:xfrm>
            <a:off x="10231831" y="170159"/>
            <a:ext cx="1794916" cy="1000967"/>
          </a:xfrm>
          <a:prstGeom prst="rect">
            <a:avLst/>
          </a:prstGeom>
        </p:spPr>
      </p:pic>
      <p:pic>
        <p:nvPicPr>
          <p:cNvPr id="7" name="Picture 6">
            <a:extLst>
              <a:ext uri="{FF2B5EF4-FFF2-40B4-BE49-F238E27FC236}">
                <a16:creationId xmlns:a16="http://schemas.microsoft.com/office/drawing/2014/main" id="{0884AEDA-10C0-DBCB-5282-5F30B05D260A}"/>
              </a:ext>
            </a:extLst>
          </p:cNvPr>
          <p:cNvPicPr>
            <a:picLocks noChangeAspect="1"/>
          </p:cNvPicPr>
          <p:nvPr/>
        </p:nvPicPr>
        <p:blipFill>
          <a:blip r:embed="rId4"/>
          <a:stretch>
            <a:fillRect/>
          </a:stretch>
        </p:blipFill>
        <p:spPr>
          <a:xfrm>
            <a:off x="1342418" y="1806274"/>
            <a:ext cx="8889413" cy="4541331"/>
          </a:xfrm>
          <a:prstGeom prst="rect">
            <a:avLst/>
          </a:prstGeom>
        </p:spPr>
      </p:pic>
      <p:sp>
        <p:nvSpPr>
          <p:cNvPr id="9" name="TextBox 8">
            <a:extLst>
              <a:ext uri="{FF2B5EF4-FFF2-40B4-BE49-F238E27FC236}">
                <a16:creationId xmlns:a16="http://schemas.microsoft.com/office/drawing/2014/main" id="{84C92100-FE47-B9CD-1DEA-4A052DD66FC3}"/>
              </a:ext>
            </a:extLst>
          </p:cNvPr>
          <p:cNvSpPr txBox="1"/>
          <p:nvPr/>
        </p:nvSpPr>
        <p:spPr>
          <a:xfrm>
            <a:off x="2833078" y="1479061"/>
            <a:ext cx="5908092" cy="369332"/>
          </a:xfrm>
          <a:prstGeom prst="rect">
            <a:avLst/>
          </a:prstGeom>
          <a:noFill/>
        </p:spPr>
        <p:txBody>
          <a:bodyPr wrap="none" rtlCol="0">
            <a:spAutoFit/>
          </a:bodyPr>
          <a:lstStyle/>
          <a:p>
            <a:r>
              <a:rPr lang="en-CH" dirty="0"/>
              <a:t>Example of string kernel from </a:t>
            </a:r>
            <a:r>
              <a:rPr lang="en-GB" dirty="0" err="1">
                <a:hlinkClick r:id="rId5"/>
              </a:rPr>
              <a:t>Hilmarsson</a:t>
            </a:r>
            <a:r>
              <a:rPr lang="en-GB" dirty="0">
                <a:hlinkClick r:id="rId5"/>
              </a:rPr>
              <a:t> et al. </a:t>
            </a:r>
            <a:r>
              <a:rPr lang="en-GB" dirty="0" err="1">
                <a:hlinkClick r:id="rId5"/>
              </a:rPr>
              <a:t>BioRxiv</a:t>
            </a:r>
            <a:r>
              <a:rPr lang="en-GB" dirty="0">
                <a:hlinkClick r:id="rId5"/>
              </a:rPr>
              <a:t>, 2021</a:t>
            </a:r>
            <a:r>
              <a:rPr lang="en-CH" dirty="0">
                <a:hlinkClick r:id="rId5"/>
              </a:rPr>
              <a:t> </a:t>
            </a:r>
            <a:endParaRPr lang="en-CH" dirty="0"/>
          </a:p>
        </p:txBody>
      </p:sp>
    </p:spTree>
    <p:extLst>
      <p:ext uri="{BB962C8B-B14F-4D97-AF65-F5344CB8AC3E}">
        <p14:creationId xmlns:p14="http://schemas.microsoft.com/office/powerpoint/2010/main" val="3310373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7A13-11E7-78D0-1B34-7AEDA3EAB6AB}"/>
              </a:ext>
            </a:extLst>
          </p:cNvPr>
          <p:cNvSpPr>
            <a:spLocks noGrp="1"/>
          </p:cNvSpPr>
          <p:nvPr>
            <p:ph type="title"/>
          </p:nvPr>
        </p:nvSpPr>
        <p:spPr/>
        <p:txBody>
          <a:bodyPr/>
          <a:lstStyle/>
          <a:p>
            <a:r>
              <a:rPr lang="en-CH" dirty="0"/>
              <a:t>Support Vector Regression (SVR)</a:t>
            </a:r>
          </a:p>
        </p:txBody>
      </p:sp>
      <p:pic>
        <p:nvPicPr>
          <p:cNvPr id="3" name="Picture 2">
            <a:extLst>
              <a:ext uri="{FF2B5EF4-FFF2-40B4-BE49-F238E27FC236}">
                <a16:creationId xmlns:a16="http://schemas.microsoft.com/office/drawing/2014/main" id="{8F888361-0352-D918-773D-773BE856E96F}"/>
              </a:ext>
            </a:extLst>
          </p:cNvPr>
          <p:cNvPicPr>
            <a:picLocks noChangeAspect="1"/>
          </p:cNvPicPr>
          <p:nvPr/>
        </p:nvPicPr>
        <p:blipFill>
          <a:blip r:embed="rId3"/>
          <a:stretch>
            <a:fillRect/>
          </a:stretch>
        </p:blipFill>
        <p:spPr>
          <a:xfrm>
            <a:off x="7219950" y="1836964"/>
            <a:ext cx="4133850" cy="173741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A8551E-5484-2D0F-164D-200F5C0B0D0D}"/>
                  </a:ext>
                </a:extLst>
              </p:cNvPr>
              <p:cNvSpPr/>
              <p:nvPr/>
            </p:nvSpPr>
            <p:spPr>
              <a:xfrm>
                <a:off x="957943" y="1872118"/>
                <a:ext cx="6096000" cy="245092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unc>
                        <m:funcPr>
                          <m:ctrlPr>
                            <a:rPr lang="fr-CH" i="1" smtClean="0">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min</m:t>
                              </m:r>
                              <m:r>
                                <a:rPr lang="fr-CH">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d>
                                    <m:dPr>
                                      <m:ctrlPr>
                                        <a:rPr lang="fr-CH" i="1" smtClean="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d>
                                </m:e>
                              </m:nary>
                            </m:e>
                          </m:d>
                        </m:e>
                      </m:func>
                    </m:oMath>
                  </m:oMathPara>
                </a14:m>
                <a:br>
                  <a:rPr lang="en-CH" dirty="0"/>
                </a:br>
                <a:br>
                  <a:rPr lang="en-CH" dirty="0"/>
                </a:br>
                <a:r>
                  <a:rPr lang="en-CH" dirty="0">
                    <a:solidFill>
                      <a:schemeClr val="accent2"/>
                    </a:solidFill>
                  </a:rPr>
                  <a:t>subject to </a:t>
                </a:r>
                <a14:m>
                  <m:oMath xmlns:m="http://schemas.openxmlformats.org/officeDocument/2006/math">
                    <m:d>
                      <m:dPr>
                        <m:begChr m:val="{"/>
                        <m:endChr m:val=""/>
                        <m:ctrlPr>
                          <a:rPr lang="fr-CH" i="1" smtClean="0">
                            <a:latin typeface="Cambria Math" panose="02040503050406030204" pitchFamily="18" charset="0"/>
                            <a:ea typeface="Cambria Math" panose="02040503050406030204" pitchFamily="18" charset="0"/>
                          </a:rPr>
                        </m:ctrlPr>
                      </m:dPr>
                      <m:e>
                        <m:m>
                          <m:mPr>
                            <m:mcs>
                              <m:mc>
                                <m:mcPr>
                                  <m:count m:val="1"/>
                                  <m:mcJc m:val="center"/>
                                </m:mcPr>
                              </m:mc>
                            </m:mcs>
                            <m:ctrlPr>
                              <a:rPr lang="fr-CH" i="1" smtClean="0">
                                <a:latin typeface="Cambria Math" panose="02040503050406030204" pitchFamily="18" charset="0"/>
                                <a:ea typeface="Cambria Math" panose="02040503050406030204" pitchFamily="18" charset="0"/>
                              </a:rPr>
                            </m:ctrlPr>
                          </m:mPr>
                          <m:mr>
                            <m:e>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mr>
                          <m:m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fr-CH" b="0" i="1" smtClean="0">
                                  <a:latin typeface="Cambria Math" panose="02040503050406030204" pitchFamily="18" charset="0"/>
                                  <a:ea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mr>
                          <m:m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r>
                                <a:rPr lang="fr-CH" i="1">
                                  <a:latin typeface="Cambria Math" panose="02040503050406030204" pitchFamily="18" charset="0"/>
                                  <a:ea typeface="Cambria Math" panose="02040503050406030204" pitchFamily="18" charset="0"/>
                                </a:rPr>
                                <m:t>≥0</m:t>
                              </m:r>
                            </m:e>
                          </m:mr>
                        </m:m>
                      </m:e>
                    </m:d>
                    <m:r>
                      <a:rPr lang="fr-CH" i="1">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endParaRPr lang="fr-CH"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C2A8551E-5484-2D0F-164D-200F5C0B0D0D}"/>
                  </a:ext>
                </a:extLst>
              </p:cNvPr>
              <p:cNvSpPr>
                <a:spLocks noRot="1" noChangeAspect="1" noMove="1" noResize="1" noEditPoints="1" noAdjustHandles="1" noChangeArrowheads="1" noChangeShapeType="1" noTextEdit="1"/>
              </p:cNvSpPr>
              <p:nvPr/>
            </p:nvSpPr>
            <p:spPr>
              <a:xfrm>
                <a:off x="957943" y="1872118"/>
                <a:ext cx="6096000" cy="2450927"/>
              </a:xfrm>
              <a:prstGeom prst="rect">
                <a:avLst/>
              </a:prstGeom>
              <a:blipFill>
                <a:blip r:embed="rId4"/>
                <a:stretch>
                  <a:fillRect l="-14761" t="-53608" b="-125258"/>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08FBC47B-5466-F2B8-60FD-B678C6800E92}"/>
              </a:ext>
            </a:extLst>
          </p:cNvPr>
          <p:cNvSpPr txBox="1"/>
          <p:nvPr/>
        </p:nvSpPr>
        <p:spPr>
          <a:xfrm>
            <a:off x="1240971" y="4686300"/>
            <a:ext cx="8129790" cy="369332"/>
          </a:xfrm>
          <a:prstGeom prst="rect">
            <a:avLst/>
          </a:prstGeom>
          <a:noFill/>
        </p:spPr>
        <p:txBody>
          <a:bodyPr wrap="none" rtlCol="0">
            <a:spAutoFit/>
          </a:bodyPr>
          <a:lstStyle/>
          <a:p>
            <a:r>
              <a:rPr lang="en-CH" dirty="0"/>
              <a:t>For dual form and kernel trick see </a:t>
            </a:r>
            <a:r>
              <a:rPr lang="en-CH" dirty="0">
                <a:hlinkClick r:id="rId5"/>
              </a:rPr>
              <a:t>Smola &amp; Schölkopf, Statistics and Computing, 2004</a:t>
            </a:r>
            <a:endParaRPr lang="en-CH" dirty="0"/>
          </a:p>
        </p:txBody>
      </p:sp>
    </p:spTree>
    <p:extLst>
      <p:ext uri="{BB962C8B-B14F-4D97-AF65-F5344CB8AC3E}">
        <p14:creationId xmlns:p14="http://schemas.microsoft.com/office/powerpoint/2010/main" val="158216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a:t>
                </a:r>
                <a:r>
                  <a:rPr lang="en-GB" dirty="0"/>
                  <a:t>, </a:t>
                </a:r>
                <a:r>
                  <a:rPr lang="en-GB" dirty="0" err="1"/>
                  <a:t>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xmlns="">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xmlns="">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name="Bitmap Image" r:id="rId4" imgW="2219400" imgH="600120" progId="Paint.Picture">
                  <p:embed/>
                </p:oleObj>
              </mc:Choice>
              <mc:Fallback>
                <p:oleObj name="Bitmap Image" r:id="rId4" imgW="2219400" imgH="600120" progId="Paint.Picture">
                  <p:embed/>
                  <p:pic>
                    <p:nvPicPr>
                      <p:cNvPr id="2" name="Object 1"/>
                      <p:cNvPicPr/>
                      <p:nvPr/>
                    </p:nvPicPr>
                    <p:blipFill>
                      <a:blip r:embed="rId5"/>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name="Bitmap Image" r:id="rId7" imgW="2571840" imgH="571680" progId="Paint.Picture">
                  <p:embed/>
                </p:oleObj>
              </mc:Choice>
              <mc:Fallback>
                <p:oleObj name="Bitmap Image" r:id="rId7" imgW="2571840" imgH="571680" progId="Paint.Picture">
                  <p:embed/>
                  <p:pic>
                    <p:nvPicPr>
                      <p:cNvPr id="4" name="Object 3"/>
                      <p:cNvPicPr/>
                      <p:nvPr/>
                    </p:nvPicPr>
                    <p:blipFill>
                      <a:blip r:embed="rId8"/>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9"/>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339957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2307046" y="1325563"/>
                <a:ext cx="7156318" cy="4630307"/>
              </a:xfrm>
              <a:prstGeom prst="rect">
                <a:avLst/>
              </a:prstGeom>
              <a:solidFill>
                <a:schemeClr val="accent6">
                  <a:lumMod val="20000"/>
                  <a:lumOff val="80000"/>
                </a:schemeClr>
              </a:solidFill>
            </p:spPr>
            <p:txBody>
              <a:bodyPr wrap="none" lIns="0" tIns="0" rIns="0" bIns="0" rtlCol="0">
                <a:spAutoFit/>
              </a:bodyPr>
              <a:lstStyle/>
              <a:p>
                <a14:m>
                  <m:oMath xmlns:m="http://schemas.openxmlformats.org/officeDocument/2006/math">
                    <m:r>
                      <a:rPr lang="fr-CH" sz="2000" b="1" i="1" smtClean="0">
                        <a:latin typeface="Cambria Math" panose="02040503050406030204" pitchFamily="18" charset="0"/>
                      </a:rPr>
                      <m:t>𝑿</m:t>
                    </m:r>
                    <m:r>
                      <a:rPr lang="fr-CH" sz="2000" b="1" i="1" smtClean="0">
                        <a:latin typeface="Cambria Math" panose="02040503050406030204" pitchFamily="18" charset="0"/>
                      </a:rPr>
                      <m:t>=</m:t>
                    </m:r>
                    <m:d>
                      <m:dPr>
                        <m:ctrlPr>
                          <a:rPr lang="fr-CH" sz="2000" b="1" i="1" smtClean="0">
                            <a:latin typeface="Cambria Math" panose="02040503050406030204" pitchFamily="18" charset="0"/>
                          </a:rPr>
                        </m:ctrlPr>
                      </m:dPr>
                      <m:e>
                        <m:m>
                          <m:mPr>
                            <m:mcs>
                              <m:mc>
                                <m:mcPr>
                                  <m:count m:val="1"/>
                                  <m:mcJc m:val="center"/>
                                </m:mcPr>
                              </m:mc>
                            </m:mcs>
                            <m:ctrlPr>
                              <a:rPr lang="fr-CH" sz="2000" b="1" i="1" smtClean="0">
                                <a:solidFill>
                                  <a:srgbClr val="00B050"/>
                                </a:solidFill>
                                <a:latin typeface="Cambria Math" panose="02040503050406030204" pitchFamily="18" charset="0"/>
                              </a:rPr>
                            </m:ctrlPr>
                          </m:mPr>
                          <m:mr>
                            <m:e>
                              <m:sSub>
                                <m:sSubPr>
                                  <m:ctrlPr>
                                    <a:rPr lang="fr-CH" sz="2000" b="1" i="1" smtClean="0">
                                      <a:solidFill>
                                        <a:srgbClr val="00B050"/>
                                      </a:solidFill>
                                      <a:latin typeface="Cambria Math" panose="02040503050406030204" pitchFamily="18" charset="0"/>
                                    </a:rPr>
                                  </m:ctrlPr>
                                </m:sSubPr>
                                <m:e>
                                  <m:r>
                                    <a:rPr lang="fr-CH" sz="2000" b="0" i="1" smtClean="0">
                                      <a:solidFill>
                                        <a:srgbClr val="00B050"/>
                                      </a:solidFill>
                                      <a:latin typeface="Cambria Math" panose="02040503050406030204" pitchFamily="18" charset="0"/>
                                    </a:rPr>
                                    <m:t>1</m:t>
                                  </m:r>
                                </m:e>
                                <m:sub/>
                              </m:sSub>
                            </m:e>
                          </m:mr>
                          <m:mr>
                            <m:e>
                              <m:r>
                                <a:rPr lang="fr-CH" sz="2000" b="1" i="1" smtClean="0">
                                  <a:solidFill>
                                    <a:srgbClr val="00B050"/>
                                  </a:solidFill>
                                  <a:latin typeface="Cambria Math" panose="02040503050406030204" pitchFamily="18" charset="0"/>
                                </a:rPr>
                                <m:t>⋮</m:t>
                              </m:r>
                            </m:e>
                          </m:mr>
                          <m:mr>
                            <m:e>
                              <m:sSub>
                                <m:sSubPr>
                                  <m:ctrlPr>
                                    <a:rPr lang="fr-CH" sz="2000" b="1" i="1" smtClean="0">
                                      <a:solidFill>
                                        <a:srgbClr val="00B050"/>
                                      </a:solidFill>
                                      <a:latin typeface="Cambria Math" panose="02040503050406030204" pitchFamily="18" charset="0"/>
                                    </a:rPr>
                                  </m:ctrlPr>
                                </m:sSubPr>
                                <m:e>
                                  <m:r>
                                    <a:rPr lang="fr-CH" sz="2000" b="0" i="1" smtClean="0">
                                      <a:solidFill>
                                        <a:srgbClr val="00B050"/>
                                      </a:solidFill>
                                      <a:latin typeface="Cambria Math" panose="02040503050406030204" pitchFamily="18" charset="0"/>
                                    </a:rPr>
                                    <m:t>1</m:t>
                                  </m:r>
                                </m:e>
                                <m:sub/>
                              </m:sSub>
                            </m:e>
                          </m:mr>
                        </m:m>
                        <m:r>
                          <a:rPr lang="fr-CH" sz="2000" b="1" i="1" smtClean="0">
                            <a:latin typeface="Cambria Math" panose="02040503050406030204" pitchFamily="18" charset="0"/>
                          </a:rPr>
                          <m:t>   </m:t>
                        </m:r>
                        <m:m>
                          <m:mPr>
                            <m:mcs>
                              <m:mc>
                                <m:mcPr>
                                  <m:count m:val="3"/>
                                  <m:mcJc m:val="center"/>
                                </m:mcPr>
                              </m:mc>
                            </m:mcs>
                            <m:ctrlPr>
                              <a:rPr lang="fr-CH" sz="2000" b="1" i="1" smtClean="0">
                                <a:latin typeface="Cambria Math" panose="02040503050406030204" pitchFamily="18" charset="0"/>
                              </a:rPr>
                            </m:ctrlPr>
                          </m:mPr>
                          <m:mr>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11</m:t>
                                  </m:r>
                                </m:sub>
                              </m:sSub>
                            </m:e>
                            <m:e>
                              <m:r>
                                <a:rPr lang="fr-CH" sz="2000" b="1" i="1" smtClean="0">
                                  <a:latin typeface="Cambria Math" panose="02040503050406030204" pitchFamily="18" charset="0"/>
                                </a:rPr>
                                <m:t>⋯</m:t>
                              </m:r>
                            </m:e>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1</m:t>
                                  </m:r>
                                  <m:r>
                                    <a:rPr lang="fr-CH" sz="2000" b="0" i="1" smtClean="0">
                                      <a:latin typeface="Cambria Math" panose="02040503050406030204" pitchFamily="18" charset="0"/>
                                    </a:rPr>
                                    <m:t>𝑀</m:t>
                                  </m:r>
                                </m:sub>
                              </m:sSub>
                            </m:e>
                          </m:mr>
                          <m:mr>
                            <m:e>
                              <m:r>
                                <a:rPr lang="fr-CH" sz="2000" b="1" i="1" smtClean="0">
                                  <a:latin typeface="Cambria Math" panose="02040503050406030204" pitchFamily="18" charset="0"/>
                                </a:rPr>
                                <m:t>⋮</m:t>
                              </m:r>
                            </m:e>
                            <m:e>
                              <m:r>
                                <a:rPr lang="fr-CH" sz="2000" b="1" i="1" smtClean="0">
                                  <a:latin typeface="Cambria Math" panose="02040503050406030204" pitchFamily="18" charset="0"/>
                                </a:rPr>
                                <m:t>⋱</m:t>
                              </m:r>
                            </m:e>
                            <m:e>
                              <m:r>
                                <a:rPr lang="fr-CH" sz="2000" b="1" i="1" smtClean="0">
                                  <a:latin typeface="Cambria Math" panose="02040503050406030204" pitchFamily="18" charset="0"/>
                                </a:rPr>
                                <m:t>⋮</m:t>
                              </m:r>
                            </m:e>
                          </m:mr>
                          <m:mr>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b="0" i="1" smtClean="0">
                                      <a:latin typeface="Cambria Math" panose="02040503050406030204" pitchFamily="18" charset="0"/>
                                    </a:rPr>
                                    <m:t>𝑁</m:t>
                                  </m:r>
                                  <m:r>
                                    <a:rPr lang="fr-CH" sz="2000" i="1">
                                      <a:latin typeface="Cambria Math" panose="02040503050406030204" pitchFamily="18" charset="0"/>
                                    </a:rPr>
                                    <m:t>1</m:t>
                                  </m:r>
                                </m:sub>
                              </m:sSub>
                            </m:e>
                            <m:e>
                              <m:r>
                                <a:rPr lang="fr-CH" sz="2000" b="1" i="1" smtClean="0">
                                  <a:latin typeface="Cambria Math" panose="02040503050406030204" pitchFamily="18" charset="0"/>
                                </a:rPr>
                                <m:t>⋯</m:t>
                              </m:r>
                            </m:e>
                            <m:e>
                              <m:sSub>
                                <m:sSubPr>
                                  <m:ctrlPr>
                                    <a:rPr lang="fr-CH" sz="2000" b="1" i="1">
                                      <a:latin typeface="Cambria Math" panose="02040503050406030204" pitchFamily="18" charset="0"/>
                                    </a:rPr>
                                  </m:ctrlPr>
                                </m:sSubPr>
                                <m:e>
                                  <m:r>
                                    <a:rPr lang="fr-CH" sz="2000" i="1">
                                      <a:latin typeface="Cambria Math" panose="02040503050406030204" pitchFamily="18" charset="0"/>
                                    </a:rPr>
                                    <m:t>𝑥</m:t>
                                  </m:r>
                                </m:e>
                                <m:sub>
                                  <m:r>
                                    <a:rPr lang="fr-CH" sz="2000" i="1">
                                      <a:latin typeface="Cambria Math" panose="02040503050406030204" pitchFamily="18" charset="0"/>
                                    </a:rPr>
                                    <m:t>𝑁</m:t>
                                  </m:r>
                                  <m:r>
                                    <a:rPr lang="fr-CH" sz="2000" b="0" i="1" smtClean="0">
                                      <a:latin typeface="Cambria Math" panose="02040503050406030204" pitchFamily="18" charset="0"/>
                                    </a:rPr>
                                    <m:t>𝑀</m:t>
                                  </m:r>
                                </m:sub>
                              </m:sSub>
                            </m:e>
                          </m:mr>
                        </m:m>
                      </m:e>
                    </m:d>
                  </m:oMath>
                </a14:m>
                <a:r>
                  <a:rPr lang="fr-CH" sz="2000" dirty="0"/>
                  <a:t>, data matrix </a:t>
                </a:r>
                <a14:m>
                  <m:oMath xmlns:m="http://schemas.openxmlformats.org/officeDocument/2006/math">
                    <m:r>
                      <a:rPr lang="fr-CH" sz="2000" b="1" i="1">
                        <a:latin typeface="Cambria Math" panose="02040503050406030204" pitchFamily="18" charset="0"/>
                      </a:rPr>
                      <m:t>𝑿</m:t>
                    </m:r>
                  </m:oMath>
                </a14:m>
                <a:endParaRPr lang="fr-CH" sz="2000" dirty="0"/>
              </a:p>
              <a:p>
                <a:r>
                  <a:rPr lang="fr-CH" sz="2000" dirty="0"/>
                  <a:t> </a:t>
                </a:r>
                <a:br>
                  <a:rPr lang="fr-CH" sz="2000" b="1" dirty="0"/>
                </a:br>
                <a14:m>
                  <m:oMath xmlns:m="http://schemas.openxmlformats.org/officeDocument/2006/math">
                    <m:r>
                      <a:rPr lang="fr-CH" sz="2000" b="1" i="1" smtClean="0">
                        <a:latin typeface="Cambria Math" panose="02040503050406030204" pitchFamily="18" charset="0"/>
                        <a:ea typeface="Cambria Math" panose="02040503050406030204" pitchFamily="18" charset="0"/>
                      </a:rPr>
                      <m:t>𝜷</m:t>
                    </m:r>
                    <m:r>
                      <a:rPr lang="fr-CH" sz="2000" b="1" i="1" smtClean="0">
                        <a:latin typeface="Cambria Math" panose="02040503050406030204" pitchFamily="18" charset="0"/>
                        <a:ea typeface="Cambria Math" panose="02040503050406030204" pitchFamily="18" charset="0"/>
                      </a:rPr>
                      <m:t>=</m:t>
                    </m:r>
                    <m:sSup>
                      <m:sSupPr>
                        <m:ctrlPr>
                          <a:rPr lang="fr-CH" sz="2000" b="1" i="1" smtClean="0">
                            <a:latin typeface="Cambria Math" panose="02040503050406030204" pitchFamily="18" charset="0"/>
                            <a:ea typeface="Cambria Math" panose="02040503050406030204" pitchFamily="18" charset="0"/>
                          </a:rPr>
                        </m:ctrlPr>
                      </m:sSupPr>
                      <m:e>
                        <m:d>
                          <m:dPr>
                            <m:ctrlPr>
                              <a:rPr lang="fr-CH" sz="2000" b="1"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0</m:t>
                                </m:r>
                              </m:sub>
                            </m:sSub>
                            <m:r>
                              <a:rPr lang="fr-CH" sz="2000" b="0" i="1">
                                <a:latin typeface="Cambria Math" panose="02040503050406030204" pitchFamily="18" charset="0"/>
                                <a:ea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1</m:t>
                                </m:r>
                              </m:sub>
                            </m:sSub>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b="0" i="1">
                                    <a:latin typeface="Cambria Math" panose="02040503050406030204" pitchFamily="18" charset="0"/>
                                    <a:ea typeface="Cambria Math" panose="02040503050406030204" pitchFamily="18" charset="0"/>
                                  </a:rPr>
                                  <m:t>𝛽</m:t>
                                </m:r>
                              </m:e>
                              <m:sub>
                                <m:r>
                                  <a:rPr lang="fr-CH" sz="2000" b="0" i="1">
                                    <a:latin typeface="Cambria Math" panose="02040503050406030204" pitchFamily="18" charset="0"/>
                                    <a:ea typeface="Cambria Math" panose="02040503050406030204" pitchFamily="18" charset="0"/>
                                  </a:rPr>
                                  <m:t>𝑀</m:t>
                                </m:r>
                              </m:sub>
                            </m:sSub>
                          </m:e>
                        </m:d>
                      </m:e>
                      <m:sup>
                        <m:r>
                          <a:rPr lang="fr-CH" sz="2000" b="1" i="1" smtClean="0">
                            <a:latin typeface="Cambria Math" panose="02040503050406030204" pitchFamily="18" charset="0"/>
                            <a:ea typeface="Cambria Math" panose="02040503050406030204" pitchFamily="18" charset="0"/>
                          </a:rPr>
                          <m:t>𝑻</m:t>
                        </m:r>
                      </m:sup>
                    </m:sSup>
                  </m:oMath>
                </a14:m>
                <a:r>
                  <a:rPr lang="en-CH" sz="2000" dirty="0"/>
                  <a:t>, coefficients for linear regression</a:t>
                </a:r>
              </a:p>
              <a:p>
                <a:endParaRPr lang="en-CH" sz="2000" dirty="0"/>
              </a:p>
              <a:p>
                <a:pPr/>
                <a14:m>
                  <m:oMathPara xmlns:m="http://schemas.openxmlformats.org/officeDocument/2006/math">
                    <m:oMathParaPr>
                      <m:jc m:val="centerGroup"/>
                    </m:oMathParaPr>
                    <m:oMath xmlns:m="http://schemas.openxmlformats.org/officeDocument/2006/math">
                      <m:r>
                        <a:rPr lang="fr-CH" sz="2000" b="1" i="1" smtClean="0">
                          <a:solidFill>
                            <a:srgbClr val="FF0000"/>
                          </a:solidFill>
                          <a:latin typeface="Cambria Math" panose="02040503050406030204" pitchFamily="18" charset="0"/>
                        </a:rPr>
                        <m:t>𝑿</m:t>
                      </m:r>
                      <m:r>
                        <a:rPr lang="fr-CH" sz="2000" b="1" i="1" smtClean="0">
                          <a:solidFill>
                            <a:srgbClr val="FF0000"/>
                          </a:solidFill>
                          <a:latin typeface="Cambria Math" panose="02040503050406030204" pitchFamily="18" charset="0"/>
                          <a:ea typeface="Cambria Math" panose="02040503050406030204" pitchFamily="18" charset="0"/>
                        </a:rPr>
                        <m:t>∙</m:t>
                      </m:r>
                      <m:r>
                        <a:rPr lang="fr-CH" sz="2000" b="1" i="1">
                          <a:solidFill>
                            <a:srgbClr val="FF0000"/>
                          </a:solidFill>
                          <a:latin typeface="Cambria Math" panose="02040503050406030204" pitchFamily="18" charset="0"/>
                          <a:ea typeface="Cambria Math" panose="02040503050406030204" pitchFamily="18" charset="0"/>
                        </a:rPr>
                        <m:t>𝜷</m:t>
                      </m:r>
                      <m:r>
                        <a:rPr lang="fr-CH" sz="2000" b="1" i="1" smtClean="0">
                          <a:solidFill>
                            <a:srgbClr val="FF0000"/>
                          </a:solidFill>
                          <a:latin typeface="Cambria Math" panose="02040503050406030204" pitchFamily="18" charset="0"/>
                          <a:ea typeface="Cambria Math" panose="02040503050406030204" pitchFamily="18" charset="0"/>
                        </a:rPr>
                        <m:t>=</m:t>
                      </m:r>
                      <m:d>
                        <m:dPr>
                          <m:ctrlPr>
                            <a:rPr lang="fr-CH" sz="2000" b="1" i="1" smtClean="0">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fr-CH" sz="2000" b="1" i="1" smtClean="0">
                                  <a:solidFill>
                                    <a:srgbClr val="FF0000"/>
                                  </a:solidFill>
                                  <a:latin typeface="Cambria Math" panose="02040503050406030204" pitchFamily="18" charset="0"/>
                                  <a:ea typeface="Cambria Math" panose="02040503050406030204" pitchFamily="18" charset="0"/>
                                </a:rPr>
                              </m:ctrlPr>
                            </m:mPr>
                            <m:mr>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0</m:t>
                                    </m:r>
                                  </m:sub>
                                </m:sSub>
                                <m:r>
                                  <a:rPr lang="fr-CH" sz="2000" b="1" i="1" smtClean="0">
                                    <a:solidFill>
                                      <a:srgbClr val="FF0000"/>
                                    </a:solidFill>
                                    <a:latin typeface="Cambria Math" panose="02040503050406030204" pitchFamily="18" charset="0"/>
                                    <a:ea typeface="Cambria Math" panose="02040503050406030204" pitchFamily="18" charset="0"/>
                                  </a:rPr>
                                  <m:t>+</m:t>
                                </m:r>
                                <m:nary>
                                  <m:naryPr>
                                    <m:chr m:val="∑"/>
                                    <m:ctrlPr>
                                      <a:rPr lang="fr-CH" sz="2000" i="1" smtClean="0">
                                        <a:solidFill>
                                          <a:srgbClr val="FF0000"/>
                                        </a:solidFill>
                                        <a:latin typeface="Cambria Math" panose="02040503050406030204" pitchFamily="18" charset="0"/>
                                        <a:ea typeface="Cambria Math" panose="02040503050406030204" pitchFamily="18" charset="0"/>
                                      </a:rPr>
                                    </m:ctrlPr>
                                  </m:naryPr>
                                  <m:sub>
                                    <m:r>
                                      <m:rPr>
                                        <m:brk m:alnAt="23"/>
                                      </m:rPr>
                                      <a:rPr lang="fr-CH" sz="2000" b="0" i="1" smtClean="0">
                                        <a:solidFill>
                                          <a:srgbClr val="FF0000"/>
                                        </a:solidFill>
                                        <a:latin typeface="Cambria Math" panose="02040503050406030204" pitchFamily="18" charset="0"/>
                                        <a:ea typeface="Cambria Math" panose="02040503050406030204" pitchFamily="18" charset="0"/>
                                      </a:rPr>
                                      <m:t>𝑖</m:t>
                                    </m:r>
                                    <m:r>
                                      <a:rPr lang="fr-CH" sz="2000" b="0" i="1" smtClean="0">
                                        <a:solidFill>
                                          <a:srgbClr val="FF0000"/>
                                        </a:solidFill>
                                        <a:latin typeface="Cambria Math" panose="02040503050406030204" pitchFamily="18" charset="0"/>
                                        <a:ea typeface="Cambria Math" panose="02040503050406030204" pitchFamily="18" charset="0"/>
                                      </a:rPr>
                                      <m:t>=1</m:t>
                                    </m:r>
                                  </m:sub>
                                  <m:sup>
                                    <m:r>
                                      <a:rPr lang="fr-CH" sz="2000" b="0" i="1" smtClean="0">
                                        <a:solidFill>
                                          <a:srgbClr val="FF0000"/>
                                        </a:solidFill>
                                        <a:latin typeface="Cambria Math" panose="02040503050406030204" pitchFamily="18" charset="0"/>
                                        <a:ea typeface="Cambria Math" panose="02040503050406030204" pitchFamily="18" charset="0"/>
                                      </a:rPr>
                                      <m:t>𝑀</m:t>
                                    </m:r>
                                  </m:sup>
                                  <m:e>
                                    <m:sSub>
                                      <m:sSubPr>
                                        <m:ctrlPr>
                                          <a:rPr lang="fr-CH" sz="2000" i="1" smtClean="0">
                                            <a:solidFill>
                                              <a:srgbClr val="FF0000"/>
                                            </a:solidFill>
                                            <a:latin typeface="Cambria Math" panose="02040503050406030204" pitchFamily="18" charset="0"/>
                                            <a:ea typeface="Cambria Math" panose="02040503050406030204" pitchFamily="18" charset="0"/>
                                          </a:rPr>
                                        </m:ctrlPr>
                                      </m:sSubPr>
                                      <m:e>
                                        <m:r>
                                          <a:rPr lang="fr-CH" sz="2000" b="0" i="1" smtClean="0">
                                            <a:solidFill>
                                              <a:srgbClr val="FF0000"/>
                                            </a:solidFill>
                                            <a:latin typeface="Cambria Math" panose="02040503050406030204" pitchFamily="18" charset="0"/>
                                            <a:ea typeface="Cambria Math" panose="02040503050406030204" pitchFamily="18" charset="0"/>
                                          </a:rPr>
                                          <m:t>𝑥</m:t>
                                        </m:r>
                                      </m:e>
                                      <m:sub>
                                        <m:r>
                                          <a:rPr lang="fr-CH" sz="2000" b="0" i="1" smtClean="0">
                                            <a:solidFill>
                                              <a:srgbClr val="FF0000"/>
                                            </a:solidFill>
                                            <a:latin typeface="Cambria Math" panose="02040503050406030204" pitchFamily="18" charset="0"/>
                                            <a:ea typeface="Cambria Math" panose="02040503050406030204" pitchFamily="18" charset="0"/>
                                          </a:rPr>
                                          <m:t>1</m:t>
                                        </m:r>
                                        <m:r>
                                          <a:rPr lang="fr-CH" sz="2000" b="0" i="1" smtClean="0">
                                            <a:solidFill>
                                              <a:srgbClr val="FF0000"/>
                                            </a:solidFill>
                                            <a:latin typeface="Cambria Math" panose="02040503050406030204" pitchFamily="18" charset="0"/>
                                            <a:ea typeface="Cambria Math" panose="02040503050406030204" pitchFamily="18" charset="0"/>
                                          </a:rPr>
                                          <m:t>𝑖</m:t>
                                        </m:r>
                                      </m:sub>
                                    </m:sSub>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b="0" i="1">
                                            <a:solidFill>
                                              <a:srgbClr val="FF0000"/>
                                            </a:solidFill>
                                            <a:latin typeface="Cambria Math" panose="02040503050406030204" pitchFamily="18" charset="0"/>
                                            <a:ea typeface="Cambria Math" panose="02040503050406030204" pitchFamily="18" charset="0"/>
                                          </a:rPr>
                                          <m:t>𝛽</m:t>
                                        </m:r>
                                      </m:e>
                                      <m:sub>
                                        <m:r>
                                          <a:rPr lang="fr-CH" sz="2000" b="0" i="1" smtClean="0">
                                            <a:solidFill>
                                              <a:srgbClr val="FF0000"/>
                                            </a:solidFill>
                                            <a:latin typeface="Cambria Math" panose="02040503050406030204" pitchFamily="18" charset="0"/>
                                            <a:ea typeface="Cambria Math" panose="02040503050406030204" pitchFamily="18" charset="0"/>
                                          </a:rPr>
                                          <m:t>𝑖</m:t>
                                        </m:r>
                                      </m:sub>
                                    </m:sSub>
                                  </m:e>
                                </m:nary>
                              </m:e>
                            </m:mr>
                            <m:mr>
                              <m:e>
                                <m:r>
                                  <a:rPr lang="fr-CH" sz="2000" b="1" i="1">
                                    <a:solidFill>
                                      <a:srgbClr val="FF0000"/>
                                    </a:solidFill>
                                    <a:latin typeface="Cambria Math" panose="02040503050406030204" pitchFamily="18" charset="0"/>
                                  </a:rPr>
                                  <m:t>⋮</m:t>
                                </m:r>
                              </m:e>
                            </m:mr>
                            <m:mr>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0</m:t>
                                    </m:r>
                                  </m:sub>
                                </m:sSub>
                                <m:r>
                                  <a:rPr lang="fr-CH" sz="2000" b="1" i="1">
                                    <a:solidFill>
                                      <a:srgbClr val="FF0000"/>
                                    </a:solidFill>
                                    <a:latin typeface="Cambria Math" panose="02040503050406030204" pitchFamily="18" charset="0"/>
                                    <a:ea typeface="Cambria Math" panose="02040503050406030204" pitchFamily="18" charset="0"/>
                                  </a:rPr>
                                  <m:t>+</m:t>
                                </m:r>
                                <m:nary>
                                  <m:naryPr>
                                    <m:chr m:val="∑"/>
                                    <m:ctrlPr>
                                      <a:rPr lang="fr-CH" sz="2000" i="1">
                                        <a:solidFill>
                                          <a:srgbClr val="FF0000"/>
                                        </a:solidFill>
                                        <a:latin typeface="Cambria Math" panose="02040503050406030204" pitchFamily="18" charset="0"/>
                                        <a:ea typeface="Cambria Math" panose="02040503050406030204" pitchFamily="18" charset="0"/>
                                      </a:rPr>
                                    </m:ctrlPr>
                                  </m:naryPr>
                                  <m:sub>
                                    <m:r>
                                      <m:rPr>
                                        <m:brk m:alnAt="23"/>
                                      </m:rPr>
                                      <a:rPr lang="fr-CH" sz="2000" i="1">
                                        <a:solidFill>
                                          <a:srgbClr val="FF0000"/>
                                        </a:solidFill>
                                        <a:latin typeface="Cambria Math" panose="02040503050406030204" pitchFamily="18" charset="0"/>
                                        <a:ea typeface="Cambria Math" panose="02040503050406030204" pitchFamily="18" charset="0"/>
                                      </a:rPr>
                                      <m:t>𝑖</m:t>
                                    </m:r>
                                    <m:r>
                                      <a:rPr lang="fr-CH" sz="2000" i="1">
                                        <a:solidFill>
                                          <a:srgbClr val="FF0000"/>
                                        </a:solidFill>
                                        <a:latin typeface="Cambria Math" panose="02040503050406030204" pitchFamily="18" charset="0"/>
                                        <a:ea typeface="Cambria Math" panose="02040503050406030204" pitchFamily="18" charset="0"/>
                                      </a:rPr>
                                      <m:t>=1</m:t>
                                    </m:r>
                                  </m:sub>
                                  <m:sup>
                                    <m:r>
                                      <a:rPr lang="fr-CH" sz="2000" i="1">
                                        <a:solidFill>
                                          <a:srgbClr val="FF0000"/>
                                        </a:solidFill>
                                        <a:latin typeface="Cambria Math" panose="02040503050406030204" pitchFamily="18" charset="0"/>
                                        <a:ea typeface="Cambria Math" panose="02040503050406030204" pitchFamily="18" charset="0"/>
                                      </a:rPr>
                                      <m:t>𝑀</m:t>
                                    </m:r>
                                  </m:sup>
                                  <m:e>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𝑥</m:t>
                                        </m:r>
                                      </m:e>
                                      <m:sub>
                                        <m:r>
                                          <a:rPr lang="fr-CH" sz="2000" b="0" i="1" smtClean="0">
                                            <a:solidFill>
                                              <a:srgbClr val="FF0000"/>
                                            </a:solidFill>
                                            <a:latin typeface="Cambria Math" panose="02040503050406030204" pitchFamily="18" charset="0"/>
                                            <a:ea typeface="Cambria Math" panose="02040503050406030204" pitchFamily="18" charset="0"/>
                                          </a:rPr>
                                          <m:t>𝑁</m:t>
                                        </m:r>
                                        <m:r>
                                          <a:rPr lang="fr-CH" sz="2000" i="1">
                                            <a:solidFill>
                                              <a:srgbClr val="FF0000"/>
                                            </a:solidFill>
                                            <a:latin typeface="Cambria Math" panose="02040503050406030204" pitchFamily="18" charset="0"/>
                                            <a:ea typeface="Cambria Math" panose="02040503050406030204" pitchFamily="18" charset="0"/>
                                          </a:rPr>
                                          <m:t>𝑖</m:t>
                                        </m:r>
                                      </m:sub>
                                    </m:sSub>
                                    <m:sSub>
                                      <m:sSubPr>
                                        <m:ctrlPr>
                                          <a:rPr lang="fr-CH" sz="2000" i="1">
                                            <a:solidFill>
                                              <a:srgbClr val="FF0000"/>
                                            </a:solidFill>
                                            <a:latin typeface="Cambria Math" panose="02040503050406030204" pitchFamily="18" charset="0"/>
                                            <a:ea typeface="Cambria Math" panose="02040503050406030204" pitchFamily="18" charset="0"/>
                                          </a:rPr>
                                        </m:ctrlPr>
                                      </m:sSubPr>
                                      <m:e>
                                        <m:r>
                                          <a:rPr lang="fr-CH" sz="2000" i="1">
                                            <a:solidFill>
                                              <a:srgbClr val="FF0000"/>
                                            </a:solidFill>
                                            <a:latin typeface="Cambria Math" panose="02040503050406030204" pitchFamily="18" charset="0"/>
                                            <a:ea typeface="Cambria Math" panose="02040503050406030204" pitchFamily="18" charset="0"/>
                                          </a:rPr>
                                          <m:t>𝛽</m:t>
                                        </m:r>
                                      </m:e>
                                      <m:sub>
                                        <m:r>
                                          <a:rPr lang="fr-CH" sz="2000" i="1">
                                            <a:solidFill>
                                              <a:srgbClr val="FF0000"/>
                                            </a:solidFill>
                                            <a:latin typeface="Cambria Math" panose="02040503050406030204" pitchFamily="18" charset="0"/>
                                            <a:ea typeface="Cambria Math" panose="02040503050406030204" pitchFamily="18" charset="0"/>
                                          </a:rPr>
                                          <m:t>𝑖</m:t>
                                        </m:r>
                                      </m:sub>
                                    </m:sSub>
                                  </m:e>
                                </m:nary>
                              </m:e>
                            </m:mr>
                          </m:m>
                        </m:e>
                      </m:d>
                      <m:r>
                        <a:rPr lang="fr-CH" sz="2000" b="1" i="1">
                          <a:solidFill>
                            <a:srgbClr val="FF0000"/>
                          </a:solidFill>
                          <a:latin typeface="Cambria Math" panose="02040503050406030204" pitchFamily="18" charset="0"/>
                          <a:ea typeface="Cambria Math" panose="02040503050406030204" pitchFamily="18" charset="0"/>
                        </a:rPr>
                        <m:t>~</m:t>
                      </m:r>
                      <m:r>
                        <a:rPr lang="fr-CH" sz="2000" b="1" i="1" smtClean="0">
                          <a:solidFill>
                            <a:srgbClr val="FF0000"/>
                          </a:solidFill>
                          <a:latin typeface="Cambria Math" panose="02040503050406030204" pitchFamily="18" charset="0"/>
                          <a:ea typeface="Cambria Math" panose="02040503050406030204" pitchFamily="18" charset="0"/>
                        </a:rPr>
                        <m:t> </m:t>
                      </m:r>
                      <m:r>
                        <a:rPr lang="fr-CH" sz="2000" b="1" i="1" smtClean="0">
                          <a:solidFill>
                            <a:srgbClr val="FF0000"/>
                          </a:solidFill>
                          <a:latin typeface="Cambria Math" panose="02040503050406030204" pitchFamily="18" charset="0"/>
                          <a:ea typeface="Cambria Math" panose="02040503050406030204" pitchFamily="18" charset="0"/>
                        </a:rPr>
                        <m:t>𝒚</m:t>
                      </m:r>
                    </m:oMath>
                  </m:oMathPara>
                </a14:m>
                <a:br>
                  <a:rPr lang="fr-CH" sz="2000" b="1" dirty="0">
                    <a:ea typeface="Cambria Math" panose="02040503050406030204" pitchFamily="18" charset="0"/>
                  </a:rPr>
                </a:br>
                <a:br>
                  <a:rPr lang="fr-CH" sz="2000" b="1" i="0" dirty="0">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sz="2000" b="1" i="0" smtClean="0">
                          <a:latin typeface="Cambria Math" panose="02040503050406030204" pitchFamily="18" charset="0"/>
                          <a:ea typeface="Cambria Math" panose="02040503050406030204" pitchFamily="18" charset="0"/>
                        </a:rPr>
                        <m:t>𝐑𝐒𝐒</m:t>
                      </m:r>
                      <m:d>
                        <m:dPr>
                          <m:ctrlPr>
                            <a:rPr lang="fr-CH" sz="2000" b="1" i="1" smtClean="0">
                              <a:latin typeface="Cambria Math" panose="02040503050406030204" pitchFamily="18" charset="0"/>
                              <a:ea typeface="Cambria Math" panose="02040503050406030204" pitchFamily="18" charset="0"/>
                            </a:rPr>
                          </m:ctrlPr>
                        </m:dPr>
                        <m:e>
                          <m:r>
                            <a:rPr lang="fr-CH" sz="2000" b="1" i="1">
                              <a:latin typeface="Cambria Math" panose="02040503050406030204" pitchFamily="18" charset="0"/>
                              <a:ea typeface="Cambria Math" panose="02040503050406030204" pitchFamily="18" charset="0"/>
                            </a:rPr>
                            <m:t>𝜷</m:t>
                          </m:r>
                        </m:e>
                      </m:d>
                      <m:r>
                        <a:rPr lang="fr-CH" sz="2000" b="1" i="0" smtClean="0">
                          <a:latin typeface="Cambria Math" panose="02040503050406030204" pitchFamily="18" charset="0"/>
                          <a:ea typeface="Cambria Math" panose="02040503050406030204" pitchFamily="18" charset="0"/>
                        </a:rPr>
                        <m:t>=</m:t>
                      </m:r>
                      <m:sSup>
                        <m:sSupPr>
                          <m:ctrlPr>
                            <a:rPr lang="fr-CH" sz="2000" b="1" i="1">
                              <a:latin typeface="Cambria Math" panose="02040503050406030204" pitchFamily="18" charset="0"/>
                              <a:ea typeface="Cambria Math" panose="02040503050406030204" pitchFamily="18" charset="0"/>
                            </a:rPr>
                          </m:ctrlPr>
                        </m:sSupPr>
                        <m:e>
                          <m:d>
                            <m:dPr>
                              <m:ctrlPr>
                                <a:rPr lang="fr-CH" sz="2000" b="1" i="1">
                                  <a:latin typeface="Cambria Math" panose="02040503050406030204" pitchFamily="18" charset="0"/>
                                </a:rPr>
                              </m:ctrlPr>
                            </m:dPr>
                            <m:e>
                              <m:r>
                                <a:rPr lang="fr-CH" sz="2000" b="1" i="1">
                                  <a:latin typeface="Cambria Math" panose="02040503050406030204" pitchFamily="18" charset="0"/>
                                </a:rPr>
                                <m:t>𝑿</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 </m:t>
                              </m:r>
                              <m:r>
                                <a:rPr lang="fr-CH" sz="2000" b="1" i="1">
                                  <a:latin typeface="Cambria Math" panose="02040503050406030204" pitchFamily="18" charset="0"/>
                                  <a:ea typeface="Cambria Math" panose="02040503050406030204" pitchFamily="18" charset="0"/>
                                </a:rPr>
                                <m:t>𝒚</m:t>
                              </m:r>
                            </m:e>
                          </m:d>
                        </m:e>
                        <m:sup>
                          <m:r>
                            <a:rPr lang="fr-CH" sz="2000" b="1" i="1">
                              <a:latin typeface="Cambria Math" panose="02040503050406030204" pitchFamily="18" charset="0"/>
                              <a:ea typeface="Cambria Math" panose="02040503050406030204" pitchFamily="18" charset="0"/>
                            </a:rPr>
                            <m:t>𝑻</m:t>
                          </m:r>
                        </m:sup>
                      </m:sSup>
                      <m:d>
                        <m:dPr>
                          <m:ctrlPr>
                            <a:rPr lang="fr-CH" sz="2000" b="1" i="1">
                              <a:latin typeface="Cambria Math" panose="02040503050406030204" pitchFamily="18" charset="0"/>
                            </a:rPr>
                          </m:ctrlPr>
                        </m:dPr>
                        <m:e>
                          <m:r>
                            <a:rPr lang="fr-CH" sz="2000" b="1" i="1">
                              <a:latin typeface="Cambria Math" panose="02040503050406030204" pitchFamily="18" charset="0"/>
                            </a:rPr>
                            <m:t>𝑿</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 </m:t>
                          </m:r>
                          <m:r>
                            <a:rPr lang="fr-CH" sz="2000" b="1" i="1">
                              <a:latin typeface="Cambria Math" panose="02040503050406030204" pitchFamily="18" charset="0"/>
                              <a:ea typeface="Cambria Math" panose="02040503050406030204" pitchFamily="18" charset="0"/>
                            </a:rPr>
                            <m:t>𝒚</m:t>
                          </m:r>
                        </m:e>
                      </m:d>
                      <m:r>
                        <a:rPr lang="fr-CH" sz="2000" b="1" i="1" dirty="0">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m:t>
                      </m:r>
                      <m:func>
                        <m:funcPr>
                          <m:ctrlPr>
                            <a:rPr lang="fr-CH" sz="2000" b="1" i="1">
                              <a:latin typeface="Cambria Math" panose="02040503050406030204" pitchFamily="18" charset="0"/>
                              <a:ea typeface="Cambria Math" panose="02040503050406030204" pitchFamily="18" charset="0"/>
                            </a:rPr>
                          </m:ctrlPr>
                        </m:funcPr>
                        <m:fName>
                          <m:limLow>
                            <m:limLowPr>
                              <m:ctrlPr>
                                <a:rPr lang="fr-CH" sz="2000" b="1"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argmin</m:t>
                              </m:r>
                            </m:e>
                            <m:lim>
                              <m:r>
                                <a:rPr lang="fr-CH" sz="2000" b="1" i="1">
                                  <a:latin typeface="Cambria Math" panose="02040503050406030204" pitchFamily="18" charset="0"/>
                                  <a:ea typeface="Cambria Math" panose="02040503050406030204" pitchFamily="18" charset="0"/>
                                </a:rPr>
                                <m:t>𝜷</m:t>
                              </m:r>
                            </m:lim>
                          </m:limLow>
                        </m:fName>
                        <m:e>
                          <m:r>
                            <a:rPr lang="fr-CH" sz="2000" b="1">
                              <a:latin typeface="Cambria Math" panose="02040503050406030204" pitchFamily="18" charset="0"/>
                              <a:ea typeface="Cambria Math" panose="02040503050406030204" pitchFamily="18" charset="0"/>
                            </a:rPr>
                            <m:t>𝐑𝐒𝐒</m:t>
                          </m:r>
                          <m:d>
                            <m:dPr>
                              <m:ctrlPr>
                                <a:rPr lang="fr-CH" sz="2000" b="1" i="1">
                                  <a:latin typeface="Cambria Math" panose="02040503050406030204" pitchFamily="18" charset="0"/>
                                  <a:ea typeface="Cambria Math" panose="02040503050406030204" pitchFamily="18" charset="0"/>
                                </a:rPr>
                              </m:ctrlPr>
                            </m:dPr>
                            <m:e>
                              <m:r>
                                <a:rPr lang="fr-CH" sz="2000" b="1" i="1">
                                  <a:latin typeface="Cambria Math" panose="02040503050406030204" pitchFamily="18" charset="0"/>
                                  <a:ea typeface="Cambria Math" panose="02040503050406030204" pitchFamily="18" charset="0"/>
                                </a:rPr>
                                <m:t>𝜷</m:t>
                              </m:r>
                            </m:e>
                          </m:d>
                        </m:e>
                      </m:func>
                    </m:oMath>
                  </m:oMathPara>
                </a14:m>
                <a:endParaRPr lang="en-CH" sz="2000" b="1" dirty="0"/>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2307046" y="1325563"/>
                <a:ext cx="7156318" cy="4630307"/>
              </a:xfrm>
              <a:prstGeom prst="rect">
                <a:avLst/>
              </a:prstGeom>
              <a:blipFill>
                <a:blip r:embed="rId2"/>
                <a:stretch>
                  <a:fillRect l="-1596" b="-14795"/>
                </a:stretch>
              </a:blipFill>
            </p:spPr>
            <p:txBody>
              <a:bodyPr/>
              <a:lstStyle/>
              <a:p>
                <a:r>
                  <a:rPr lang="en-CH">
                    <a:noFill/>
                  </a:rPr>
                  <a:t> </a:t>
                </a:r>
              </a:p>
            </p:txBody>
          </p:sp>
        </mc:Fallback>
      </mc:AlternateContent>
    </p:spTree>
    <p:extLst>
      <p:ext uri="{BB962C8B-B14F-4D97-AF65-F5344CB8AC3E}">
        <p14:creationId xmlns:p14="http://schemas.microsoft.com/office/powerpoint/2010/main" val="23169200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1887655" y="1540670"/>
                <a:ext cx="5458647" cy="1647823"/>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m:t>
                          </m:r>
                          <m:r>
                            <a:rPr lang="fr-CH" sz="2400" b="1">
                              <a:latin typeface="Cambria Math" panose="02040503050406030204" pitchFamily="18" charset="0"/>
                              <a:ea typeface="Cambria Math" panose="02040503050406030204" pitchFamily="18" charset="0"/>
                            </a:rPr>
                            <m:t>𝐑𝐒𝐒</m:t>
                          </m:r>
                          <m:d>
                            <m:dPr>
                              <m:ctrlPr>
                                <a:rPr lang="fr-CH" sz="2400" b="1" i="1">
                                  <a:latin typeface="Cambria Math" panose="02040503050406030204" pitchFamily="18" charset="0"/>
                                  <a:ea typeface="Cambria Math" panose="02040503050406030204" pitchFamily="18" charset="0"/>
                                </a:rPr>
                              </m:ctrlPr>
                            </m:dPr>
                            <m:e>
                              <m:r>
                                <a:rPr lang="fr-CH" sz="2400" b="1" i="1">
                                  <a:latin typeface="Cambria Math" panose="02040503050406030204" pitchFamily="18" charset="0"/>
                                  <a:ea typeface="Cambria Math" panose="02040503050406030204" pitchFamily="18" charset="0"/>
                                </a:rPr>
                                <m:t>𝜷</m:t>
                              </m:r>
                            </m:e>
                          </m:d>
                        </m:num>
                        <m:den>
                          <m:r>
                            <a:rPr lang="en-GB" sz="2400" b="1" i="1" smtClean="0">
                              <a:latin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𝜷</m:t>
                          </m:r>
                        </m:den>
                      </m:f>
                      <m:r>
                        <a:rPr lang="fr-CH" sz="2400" b="1" i="1" smtClean="0">
                          <a:latin typeface="Cambria Math" panose="02040503050406030204" pitchFamily="18" charset="0"/>
                        </a:rPr>
                        <m:t>=</m:t>
                      </m:r>
                      <m:r>
                        <a:rPr lang="fr-CH" sz="2400" b="1" i="1" smtClean="0">
                          <a:latin typeface="Cambria Math" panose="02040503050406030204" pitchFamily="18" charset="0"/>
                        </a:rPr>
                        <m:t>𝟐</m:t>
                      </m:r>
                      <m:sSup>
                        <m:sSupPr>
                          <m:ctrlPr>
                            <a:rPr lang="fr-CH" sz="2400" b="1" i="1" smtClean="0">
                              <a:latin typeface="Cambria Math" panose="02040503050406030204" pitchFamily="18" charset="0"/>
                            </a:rPr>
                          </m:ctrlPr>
                        </m:sSupPr>
                        <m:e>
                          <m:r>
                            <a:rPr lang="fr-CH" sz="2400" b="1" i="1" smtClean="0">
                              <a:latin typeface="Cambria Math" panose="02040503050406030204" pitchFamily="18" charset="0"/>
                            </a:rPr>
                            <m:t>𝑿</m:t>
                          </m:r>
                        </m:e>
                        <m:sup>
                          <m:r>
                            <a:rPr lang="fr-CH" sz="2400" b="1" i="1" smtClean="0">
                              <a:latin typeface="Cambria Math" panose="02040503050406030204" pitchFamily="18" charset="0"/>
                            </a:rPr>
                            <m:t>𝑻</m:t>
                          </m:r>
                        </m:sup>
                      </m:sSup>
                      <m:d>
                        <m:dPr>
                          <m:ctrlPr>
                            <a:rPr lang="fr-CH" sz="2400" b="1" i="1" smtClean="0">
                              <a:latin typeface="Cambria Math" panose="02040503050406030204" pitchFamily="18" charset="0"/>
                            </a:rPr>
                          </m:ctrlPr>
                        </m:dPr>
                        <m:e>
                          <m:r>
                            <a:rPr lang="fr-CH" sz="2400" b="1" i="1">
                              <a:latin typeface="Cambria Math" panose="02040503050406030204" pitchFamily="18" charset="0"/>
                            </a:rPr>
                            <m:t>𝑿</m:t>
                          </m:r>
                          <m:r>
                            <a:rPr lang="fr-CH" sz="2400" b="1" i="1">
                              <a:latin typeface="Cambria Math" panose="02040503050406030204" pitchFamily="18" charset="0"/>
                              <a:ea typeface="Cambria Math" panose="02040503050406030204" pitchFamily="18" charset="0"/>
                            </a:rPr>
                            <m:t>∙</m:t>
                          </m:r>
                          <m:r>
                            <a:rPr lang="fr-CH" sz="2400" b="1" i="1">
                              <a:latin typeface="Cambria Math" panose="02040503050406030204" pitchFamily="18" charset="0"/>
                              <a:ea typeface="Cambria Math" panose="02040503050406030204" pitchFamily="18" charset="0"/>
                            </a:rPr>
                            <m:t>𝜷</m:t>
                          </m:r>
                          <m:r>
                            <a:rPr lang="fr-CH" sz="2400" b="1" i="1">
                              <a:latin typeface="Cambria Math" panose="02040503050406030204" pitchFamily="18" charset="0"/>
                              <a:ea typeface="Cambria Math" panose="02040503050406030204" pitchFamily="18" charset="0"/>
                            </a:rPr>
                            <m:t> − </m:t>
                          </m:r>
                          <m:r>
                            <a:rPr lang="fr-CH" sz="2400" b="1" i="1">
                              <a:latin typeface="Cambria Math" panose="02040503050406030204" pitchFamily="18" charset="0"/>
                              <a:ea typeface="Cambria Math" panose="02040503050406030204" pitchFamily="18" charset="0"/>
                            </a:rPr>
                            <m:t>𝒚</m:t>
                          </m:r>
                        </m:e>
                      </m:d>
                      <m:r>
                        <a:rPr lang="fr-CH" sz="2400" b="1" i="1" smtClean="0">
                          <a:latin typeface="Cambria Math" panose="02040503050406030204" pitchFamily="18" charset="0"/>
                        </a:rPr>
                        <m:t>=</m:t>
                      </m:r>
                      <m:r>
                        <a:rPr lang="fr-CH" sz="2400" b="1" i="1" smtClean="0">
                          <a:latin typeface="Cambria Math" panose="02040503050406030204" pitchFamily="18" charset="0"/>
                        </a:rPr>
                        <m:t>𝟎</m:t>
                      </m:r>
                    </m:oMath>
                  </m:oMathPara>
                </a14:m>
                <a:br>
                  <a:rPr lang="fr-CH" sz="2400" b="1" i="1" dirty="0">
                    <a:latin typeface="Cambria Math" panose="02040503050406030204" pitchFamily="18" charset="0"/>
                  </a:rPr>
                </a:br>
                <a:br>
                  <a:rPr lang="fr-CH" sz="2400" b="1" i="1" dirty="0">
                    <a:latin typeface="Cambria Math" panose="02040503050406030204" pitchFamily="18" charset="0"/>
                  </a:rPr>
                </a:br>
                <a14:m>
                  <m:oMath xmlns:m="http://schemas.openxmlformats.org/officeDocument/2006/math">
                    <m:r>
                      <a:rPr lang="fr-CH" sz="2400" b="1" i="1" smtClean="0">
                        <a:solidFill>
                          <a:srgbClr val="FF0000"/>
                        </a:solidFill>
                        <a:latin typeface="Cambria Math" panose="02040503050406030204" pitchFamily="18" charset="0"/>
                        <a:ea typeface="Cambria Math" panose="02040503050406030204" pitchFamily="18" charset="0"/>
                      </a:rPr>
                      <m:t>          </m:t>
                    </m:r>
                    <m:r>
                      <a:rPr lang="fr-CH" sz="2400" b="1" i="1" smtClean="0">
                        <a:solidFill>
                          <a:srgbClr val="FF0000"/>
                        </a:solidFill>
                        <a:latin typeface="Cambria Math" panose="02040503050406030204" pitchFamily="18" charset="0"/>
                        <a:ea typeface="Cambria Math" panose="02040503050406030204" pitchFamily="18" charset="0"/>
                      </a:rPr>
                      <m:t>𝜷</m:t>
                    </m:r>
                    <m:r>
                      <a:rPr lang="fr-CH" sz="2400" b="1" i="1" smtClean="0">
                        <a:solidFill>
                          <a:srgbClr val="FF0000"/>
                        </a:solidFill>
                        <a:latin typeface="Cambria Math" panose="02040503050406030204" pitchFamily="18" charset="0"/>
                        <a:ea typeface="Cambria Math" panose="02040503050406030204" pitchFamily="18" charset="0"/>
                      </a:rPr>
                      <m:t>=</m:t>
                    </m:r>
                    <m:sSup>
                      <m:sSupPr>
                        <m:ctrlPr>
                          <a:rPr lang="fr-CH" sz="2400" b="1" i="1" smtClean="0">
                            <a:solidFill>
                              <a:srgbClr val="FF0000"/>
                            </a:solidFill>
                            <a:latin typeface="Cambria Math" panose="02040503050406030204" pitchFamily="18" charset="0"/>
                            <a:ea typeface="Cambria Math" panose="02040503050406030204" pitchFamily="18" charset="0"/>
                          </a:rPr>
                        </m:ctrlPr>
                      </m:sSupPr>
                      <m:e>
                        <m:d>
                          <m:dPr>
                            <m:ctrlPr>
                              <a:rPr lang="fr-CH" sz="2400" b="1" i="1" smtClean="0">
                                <a:solidFill>
                                  <a:srgbClr val="FF0000"/>
                                </a:solidFill>
                                <a:latin typeface="Cambria Math" panose="02040503050406030204" pitchFamily="18" charset="0"/>
                                <a:ea typeface="Cambria Math" panose="02040503050406030204" pitchFamily="18" charset="0"/>
                              </a:rPr>
                            </m:ctrlPr>
                          </m:dPr>
                          <m:e>
                            <m:sSup>
                              <m:sSupPr>
                                <m:ctrlPr>
                                  <a:rPr lang="fr-CH" sz="2400" b="1" i="1">
                                    <a:solidFill>
                                      <a:srgbClr val="FF0000"/>
                                    </a:solidFill>
                                    <a:latin typeface="Cambria Math" panose="02040503050406030204" pitchFamily="18" charset="0"/>
                                  </a:rPr>
                                </m:ctrlPr>
                              </m:sSupPr>
                              <m:e>
                                <m:r>
                                  <a:rPr lang="fr-CH" sz="2400" b="1" i="1">
                                    <a:solidFill>
                                      <a:srgbClr val="FF0000"/>
                                    </a:solidFill>
                                    <a:latin typeface="Cambria Math" panose="02040503050406030204" pitchFamily="18" charset="0"/>
                                  </a:rPr>
                                  <m:t>𝑿</m:t>
                                </m:r>
                              </m:e>
                              <m:sup>
                                <m:r>
                                  <a:rPr lang="fr-CH" sz="2400" b="1" i="1">
                                    <a:solidFill>
                                      <a:srgbClr val="FF0000"/>
                                    </a:solidFill>
                                    <a:latin typeface="Cambria Math" panose="02040503050406030204" pitchFamily="18" charset="0"/>
                                  </a:rPr>
                                  <m:t>𝑻</m:t>
                                </m:r>
                              </m:sup>
                            </m:sSup>
                            <m:r>
                              <a:rPr lang="fr-CH" sz="2400" b="1" i="1" smtClean="0">
                                <a:solidFill>
                                  <a:srgbClr val="FF0000"/>
                                </a:solidFill>
                                <a:latin typeface="Cambria Math" panose="02040503050406030204" pitchFamily="18" charset="0"/>
                              </a:rPr>
                              <m:t>𝑿</m:t>
                            </m:r>
                          </m:e>
                        </m:d>
                      </m:e>
                      <m:sup>
                        <m:r>
                          <a:rPr lang="fr-CH" sz="2400" b="1" i="1" smtClean="0">
                            <a:solidFill>
                              <a:srgbClr val="FF0000"/>
                            </a:solidFill>
                            <a:latin typeface="Cambria Math" panose="02040503050406030204" pitchFamily="18" charset="0"/>
                            <a:ea typeface="Cambria Math" panose="02040503050406030204" pitchFamily="18" charset="0"/>
                          </a:rPr>
                          <m:t>−</m:t>
                        </m:r>
                        <m:r>
                          <a:rPr lang="fr-CH" sz="2400" b="1" i="1" smtClean="0">
                            <a:solidFill>
                              <a:srgbClr val="FF0000"/>
                            </a:solidFill>
                            <a:latin typeface="Cambria Math" panose="02040503050406030204" pitchFamily="18" charset="0"/>
                            <a:ea typeface="Cambria Math" panose="02040503050406030204" pitchFamily="18" charset="0"/>
                          </a:rPr>
                          <m:t>𝟏</m:t>
                        </m:r>
                      </m:sup>
                    </m:sSup>
                  </m:oMath>
                </a14:m>
                <a:r>
                  <a:rPr lang="fr-CH" sz="2400" b="1" dirty="0">
                    <a:solidFill>
                      <a:srgbClr val="FF0000"/>
                    </a:solidFill>
                  </a:rPr>
                  <a:t> </a:t>
                </a:r>
                <a14:m>
                  <m:oMath xmlns:m="http://schemas.openxmlformats.org/officeDocument/2006/math">
                    <m:sSup>
                      <m:sSupPr>
                        <m:ctrlPr>
                          <a:rPr lang="fr-CH" sz="2400" b="1" i="1">
                            <a:solidFill>
                              <a:srgbClr val="FF0000"/>
                            </a:solidFill>
                            <a:latin typeface="Cambria Math" panose="02040503050406030204" pitchFamily="18" charset="0"/>
                          </a:rPr>
                        </m:ctrlPr>
                      </m:sSupPr>
                      <m:e>
                        <m:r>
                          <a:rPr lang="fr-CH" sz="2400" b="1" i="1">
                            <a:solidFill>
                              <a:srgbClr val="FF0000"/>
                            </a:solidFill>
                            <a:latin typeface="Cambria Math" panose="02040503050406030204" pitchFamily="18" charset="0"/>
                          </a:rPr>
                          <m:t>𝑿</m:t>
                        </m:r>
                      </m:e>
                      <m:sup>
                        <m:r>
                          <a:rPr lang="fr-CH" sz="2400" b="1" i="1">
                            <a:solidFill>
                              <a:srgbClr val="FF0000"/>
                            </a:solidFill>
                            <a:latin typeface="Cambria Math" panose="02040503050406030204" pitchFamily="18" charset="0"/>
                          </a:rPr>
                          <m:t>𝑻</m:t>
                        </m:r>
                      </m:sup>
                    </m:sSup>
                    <m:r>
                      <a:rPr lang="fr-CH" sz="2400" b="1" i="1" smtClean="0">
                        <a:solidFill>
                          <a:srgbClr val="FF0000"/>
                        </a:solidFill>
                        <a:latin typeface="Cambria Math" panose="02040503050406030204" pitchFamily="18" charset="0"/>
                      </a:rPr>
                      <m:t>𝒚</m:t>
                    </m:r>
                  </m:oMath>
                </a14:m>
                <a:r>
                  <a:rPr lang="en-CH" sz="2400" dirty="0"/>
                  <a:t>  : Pseudo-inverse</a:t>
                </a:r>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1887655" y="1540670"/>
                <a:ext cx="5458647" cy="1647823"/>
              </a:xfrm>
              <a:prstGeom prst="rect">
                <a:avLst/>
              </a:prstGeom>
              <a:blipFill>
                <a:blip r:embed="rId2"/>
                <a:stretch>
                  <a:fillRect l="-2784" t="-763" b="-9160"/>
                </a:stretch>
              </a:blipFill>
            </p:spPr>
            <p:txBody>
              <a:bodyPr/>
              <a:lstStyle/>
              <a:p>
                <a:r>
                  <a:rPr lang="en-CH">
                    <a:noFill/>
                  </a:rPr>
                  <a:t> </a:t>
                </a:r>
              </a:p>
            </p:txBody>
          </p:sp>
        </mc:Fallback>
      </mc:AlternateContent>
      <p:sp>
        <p:nvSpPr>
          <p:cNvPr id="7" name="TextBox 6">
            <a:extLst>
              <a:ext uri="{FF2B5EF4-FFF2-40B4-BE49-F238E27FC236}">
                <a16:creationId xmlns:a16="http://schemas.microsoft.com/office/drawing/2014/main" id="{46CE1C60-C9C5-1380-13C6-262C3802C932}"/>
              </a:ext>
            </a:extLst>
          </p:cNvPr>
          <p:cNvSpPr txBox="1"/>
          <p:nvPr/>
        </p:nvSpPr>
        <p:spPr>
          <a:xfrm>
            <a:off x="1453244" y="3562826"/>
            <a:ext cx="6636945" cy="584775"/>
          </a:xfrm>
          <a:prstGeom prst="rect">
            <a:avLst/>
          </a:prstGeom>
          <a:noFill/>
        </p:spPr>
        <p:txBody>
          <a:bodyPr wrap="none" rtlCol="0">
            <a:spAutoFit/>
          </a:bodyPr>
          <a:lstStyle/>
          <a:p>
            <a:r>
              <a:rPr lang="en-GB" sz="3200" dirty="0" err="1">
                <a:hlinkClick r:id="rId3"/>
              </a:rPr>
              <a:t>sklearn.linear_model.LinearRegression</a:t>
            </a:r>
            <a:endParaRPr lang="en-CH" sz="32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054C98E-38C6-CF5C-6213-2ECCEFEE3682}"/>
                  </a:ext>
                </a:extLst>
              </p:cNvPr>
              <p:cNvSpPr txBox="1"/>
              <p:nvPr/>
            </p:nvSpPr>
            <p:spPr>
              <a:xfrm>
                <a:off x="636814" y="4677636"/>
                <a:ext cx="11284308" cy="1336776"/>
              </a:xfrm>
              <a:prstGeom prst="rect">
                <a:avLst/>
              </a:prstGeom>
              <a:noFill/>
            </p:spPr>
            <p:txBody>
              <a:bodyPr wrap="none" rtlCol="0">
                <a:spAutoFit/>
              </a:bodyPr>
              <a:lstStyle/>
              <a:p>
                <a:pPr marL="285750" indent="-285750">
                  <a:buFont typeface="Arial" panose="020B0604020202020204" pitchFamily="34" charset="0"/>
                  <a:buChar char="•"/>
                </a:pPr>
                <a:r>
                  <a:rPr lang="en-CH" sz="2400" dirty="0"/>
                  <a:t>This approach can be problematic if the features are strongly correlated. Then </a:t>
                </a:r>
                <a14:m>
                  <m:oMath xmlns:m="http://schemas.openxmlformats.org/officeDocument/2006/math">
                    <m:sSup>
                      <m:sSupPr>
                        <m:ctrlPr>
                          <a:rPr lang="fr-CH" sz="2400" b="1" i="1" smtClean="0">
                            <a:solidFill>
                              <a:schemeClr val="tx1"/>
                            </a:solidFill>
                            <a:latin typeface="Cambria Math" panose="02040503050406030204" pitchFamily="18" charset="0"/>
                          </a:rPr>
                        </m:ctrlPr>
                      </m:sSupPr>
                      <m:e>
                        <m:r>
                          <a:rPr lang="fr-CH" sz="2400" b="1" i="1">
                            <a:solidFill>
                              <a:schemeClr val="tx1"/>
                            </a:solidFill>
                            <a:latin typeface="Cambria Math" panose="02040503050406030204" pitchFamily="18" charset="0"/>
                          </a:rPr>
                          <m:t>𝑿</m:t>
                        </m:r>
                      </m:e>
                      <m:sup>
                        <m:r>
                          <a:rPr lang="fr-CH" sz="2400" b="1" i="1">
                            <a:solidFill>
                              <a:schemeClr val="tx1"/>
                            </a:solidFill>
                            <a:latin typeface="Cambria Math" panose="02040503050406030204" pitchFamily="18" charset="0"/>
                          </a:rPr>
                          <m:t>𝑻</m:t>
                        </m:r>
                      </m:sup>
                    </m:sSup>
                    <m:r>
                      <a:rPr lang="fr-CH" sz="2400" b="1" i="1" smtClean="0">
                        <a:solidFill>
                          <a:schemeClr val="tx1"/>
                        </a:solidFill>
                        <a:latin typeface="Cambria Math" panose="02040503050406030204" pitchFamily="18" charset="0"/>
                      </a:rPr>
                      <m:t>𝑿</m:t>
                    </m:r>
                  </m:oMath>
                </a14:m>
                <a:r>
                  <a:rPr lang="en-CH" sz="2400" dirty="0"/>
                  <a:t> </a:t>
                </a:r>
                <a:br>
                  <a:rPr lang="en-CH" sz="2400" dirty="0"/>
                </a:br>
                <a:r>
                  <a:rPr lang="en-CH" sz="2400" dirty="0"/>
                  <a:t>can become close to singular and the calculation of </a:t>
                </a:r>
                <a14:m>
                  <m:oMath xmlns:m="http://schemas.openxmlformats.org/officeDocument/2006/math">
                    <m:sSup>
                      <m:sSupPr>
                        <m:ctrlPr>
                          <a:rPr lang="fr-CH" sz="2400" b="1" i="1" smtClean="0">
                            <a:solidFill>
                              <a:schemeClr val="tx1"/>
                            </a:solidFill>
                            <a:latin typeface="Cambria Math" panose="02040503050406030204" pitchFamily="18" charset="0"/>
                            <a:ea typeface="Cambria Math" panose="02040503050406030204" pitchFamily="18" charset="0"/>
                          </a:rPr>
                        </m:ctrlPr>
                      </m:sSupPr>
                      <m:e>
                        <m:d>
                          <m:dPr>
                            <m:ctrlPr>
                              <a:rPr lang="fr-CH" sz="2400" b="1" i="1">
                                <a:solidFill>
                                  <a:schemeClr val="tx1"/>
                                </a:solidFill>
                                <a:latin typeface="Cambria Math" panose="02040503050406030204" pitchFamily="18" charset="0"/>
                                <a:ea typeface="Cambria Math" panose="02040503050406030204" pitchFamily="18" charset="0"/>
                              </a:rPr>
                            </m:ctrlPr>
                          </m:dPr>
                          <m:e>
                            <m:sSup>
                              <m:sSupPr>
                                <m:ctrlPr>
                                  <a:rPr lang="fr-CH" sz="2400" b="1" i="1">
                                    <a:solidFill>
                                      <a:schemeClr val="tx1"/>
                                    </a:solidFill>
                                    <a:latin typeface="Cambria Math" panose="02040503050406030204" pitchFamily="18" charset="0"/>
                                  </a:rPr>
                                </m:ctrlPr>
                              </m:sSupPr>
                              <m:e>
                                <m:r>
                                  <a:rPr lang="fr-CH" sz="2400" b="1" i="1">
                                    <a:solidFill>
                                      <a:schemeClr val="tx1"/>
                                    </a:solidFill>
                                    <a:latin typeface="Cambria Math" panose="02040503050406030204" pitchFamily="18" charset="0"/>
                                  </a:rPr>
                                  <m:t>𝑿</m:t>
                                </m:r>
                              </m:e>
                              <m:sup>
                                <m:r>
                                  <a:rPr lang="fr-CH" sz="2400" b="1" i="1">
                                    <a:solidFill>
                                      <a:schemeClr val="tx1"/>
                                    </a:solidFill>
                                    <a:latin typeface="Cambria Math" panose="02040503050406030204" pitchFamily="18" charset="0"/>
                                  </a:rPr>
                                  <m:t>𝑻</m:t>
                                </m:r>
                              </m:sup>
                            </m:sSup>
                            <m:r>
                              <a:rPr lang="fr-CH" sz="2400" b="1" i="1">
                                <a:solidFill>
                                  <a:schemeClr val="tx1"/>
                                </a:solidFill>
                                <a:latin typeface="Cambria Math" panose="02040503050406030204" pitchFamily="18" charset="0"/>
                              </a:rPr>
                              <m:t>𝑿</m:t>
                            </m:r>
                          </m:e>
                        </m:d>
                      </m:e>
                      <m:sup>
                        <m:r>
                          <a:rPr lang="fr-CH" sz="2400" b="1" i="1">
                            <a:solidFill>
                              <a:schemeClr val="tx1"/>
                            </a:solidFill>
                            <a:latin typeface="Cambria Math" panose="02040503050406030204" pitchFamily="18" charset="0"/>
                            <a:ea typeface="Cambria Math" panose="02040503050406030204" pitchFamily="18" charset="0"/>
                          </a:rPr>
                          <m:t>−</m:t>
                        </m:r>
                        <m:r>
                          <a:rPr lang="fr-CH" sz="2400" b="1" i="1">
                            <a:solidFill>
                              <a:schemeClr val="tx1"/>
                            </a:solidFill>
                            <a:latin typeface="Cambria Math" panose="02040503050406030204" pitchFamily="18" charset="0"/>
                            <a:ea typeface="Cambria Math" panose="02040503050406030204" pitchFamily="18" charset="0"/>
                          </a:rPr>
                          <m:t>𝟏</m:t>
                        </m:r>
                      </m:sup>
                    </m:sSup>
                  </m:oMath>
                </a14:m>
                <a:r>
                  <a:rPr lang="en-CH" sz="2400" dirty="0">
                    <a:solidFill>
                      <a:schemeClr val="tx1"/>
                    </a:solidFill>
                  </a:rPr>
                  <a:t> unstable leading to large </a:t>
                </a:r>
                <a:br>
                  <a:rPr lang="en-CH" sz="2400" dirty="0">
                    <a:solidFill>
                      <a:schemeClr val="tx1"/>
                    </a:solidFill>
                  </a:rPr>
                </a:br>
                <a:r>
                  <a:rPr lang="en-CH" sz="2400" dirty="0">
                    <a:solidFill>
                      <a:schemeClr val="tx1"/>
                    </a:solidFill>
                  </a:rPr>
                  <a:t>fluctuations in the values of </a:t>
                </a:r>
                <a14:m>
                  <m:oMath xmlns:m="http://schemas.openxmlformats.org/officeDocument/2006/math">
                    <m:r>
                      <a:rPr lang="fr-CH" sz="2400" b="1" i="1">
                        <a:latin typeface="Cambria Math" panose="02040503050406030204" pitchFamily="18" charset="0"/>
                        <a:ea typeface="Cambria Math" panose="02040503050406030204" pitchFamily="18" charset="0"/>
                      </a:rPr>
                      <m:t>𝜷</m:t>
                    </m:r>
                  </m:oMath>
                </a14:m>
                <a:r>
                  <a:rPr lang="en-CH" sz="2400" dirty="0">
                    <a:solidFill>
                      <a:schemeClr val="tx1"/>
                    </a:solidFill>
                  </a:rPr>
                  <a:t> and unstable solutions.</a:t>
                </a:r>
                <a:endParaRPr lang="en-CH" sz="2400" dirty="0"/>
              </a:p>
            </p:txBody>
          </p:sp>
        </mc:Choice>
        <mc:Fallback>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636814" y="4677636"/>
                <a:ext cx="11284308" cy="1336776"/>
              </a:xfrm>
              <a:prstGeom prst="rect">
                <a:avLst/>
              </a:prstGeom>
              <a:blipFill>
                <a:blip r:embed="rId4"/>
                <a:stretch>
                  <a:fillRect l="-674" t="-2830" b="-9434"/>
                </a:stretch>
              </a:blipFill>
            </p:spPr>
            <p:txBody>
              <a:bodyPr/>
              <a:lstStyle/>
              <a:p>
                <a:r>
                  <a:rPr lang="en-CH">
                    <a:noFill/>
                  </a:rPr>
                  <a:t> </a:t>
                </a:r>
              </a:p>
            </p:txBody>
          </p:sp>
        </mc:Fallback>
      </mc:AlternateContent>
      <p:grpSp>
        <p:nvGrpSpPr>
          <p:cNvPr id="35" name="Group 34">
            <a:extLst>
              <a:ext uri="{FF2B5EF4-FFF2-40B4-BE49-F238E27FC236}">
                <a16:creationId xmlns:a16="http://schemas.microsoft.com/office/drawing/2014/main" id="{7F0D24A9-6A15-49F3-4A2B-6C414EBA0BC8}"/>
              </a:ext>
            </a:extLst>
          </p:cNvPr>
          <p:cNvGrpSpPr/>
          <p:nvPr/>
        </p:nvGrpSpPr>
        <p:grpSpPr>
          <a:xfrm>
            <a:off x="8991598" y="898871"/>
            <a:ext cx="2926810" cy="2375440"/>
            <a:chOff x="8991598" y="898871"/>
            <a:chExt cx="2926810" cy="2375440"/>
          </a:xfrm>
        </p:grpSpPr>
        <p:grpSp>
          <p:nvGrpSpPr>
            <p:cNvPr id="29" name="Group 28">
              <a:extLst>
                <a:ext uri="{FF2B5EF4-FFF2-40B4-BE49-F238E27FC236}">
                  <a16:creationId xmlns:a16="http://schemas.microsoft.com/office/drawing/2014/main" id="{2B375280-0E97-57E7-1BEE-F8CFCB348CF6}"/>
                </a:ext>
              </a:extLst>
            </p:cNvPr>
            <p:cNvGrpSpPr/>
            <p:nvPr/>
          </p:nvGrpSpPr>
          <p:grpSpPr>
            <a:xfrm>
              <a:off x="8991598" y="898871"/>
              <a:ext cx="2362202" cy="2154614"/>
              <a:chOff x="9829798" y="1208314"/>
              <a:chExt cx="2362202" cy="2154614"/>
            </a:xfrm>
          </p:grpSpPr>
          <p:cxnSp>
            <p:nvCxnSpPr>
              <p:cNvPr id="10" name="Straight Arrow Connector 9">
                <a:extLst>
                  <a:ext uri="{FF2B5EF4-FFF2-40B4-BE49-F238E27FC236}">
                    <a16:creationId xmlns:a16="http://schemas.microsoft.com/office/drawing/2014/main" id="{61FC8FB4-5D39-F217-8FFF-DFE0E895A4A2}"/>
                  </a:ext>
                </a:extLst>
              </p:cNvPr>
              <p:cNvCxnSpPr>
                <a:cxnSpLocks/>
              </p:cNvCxnSpPr>
              <p:nvPr/>
            </p:nvCxnSpPr>
            <p:spPr>
              <a:xfrm>
                <a:off x="9829800" y="3343422"/>
                <a:ext cx="2362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EEBEFF-E2C3-F644-6C07-C7796D8F57AE}"/>
                  </a:ext>
                </a:extLst>
              </p:cNvPr>
              <p:cNvCxnSpPr>
                <a:cxnSpLocks/>
              </p:cNvCxnSpPr>
              <p:nvPr/>
            </p:nvCxnSpPr>
            <p:spPr>
              <a:xfrm flipV="1">
                <a:off x="9829800" y="2519510"/>
                <a:ext cx="2205584" cy="823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B182A2-1F76-9013-DF47-C44416BC1A93}"/>
                  </a:ext>
                </a:extLst>
              </p:cNvPr>
              <p:cNvCxnSpPr>
                <a:cxnSpLocks/>
              </p:cNvCxnSpPr>
              <p:nvPr/>
            </p:nvCxnSpPr>
            <p:spPr>
              <a:xfrm flipV="1">
                <a:off x="9829800" y="1208314"/>
                <a:ext cx="0" cy="2135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10BDF5-DCC7-7763-C33A-99F34294B62F}"/>
                  </a:ext>
                </a:extLst>
              </p:cNvPr>
              <p:cNvCxnSpPr>
                <a:cxnSpLocks/>
              </p:cNvCxnSpPr>
              <p:nvPr/>
            </p:nvCxnSpPr>
            <p:spPr>
              <a:xfrm flipV="1">
                <a:off x="9829799" y="1791203"/>
                <a:ext cx="1645298" cy="1571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78451D-7348-B9BE-7C10-DA77015A30CC}"/>
                  </a:ext>
                </a:extLst>
              </p:cNvPr>
              <p:cNvCxnSpPr/>
              <p:nvPr/>
            </p:nvCxnSpPr>
            <p:spPr>
              <a:xfrm>
                <a:off x="11475097" y="1791203"/>
                <a:ext cx="0" cy="13367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221597-D4D0-C82D-E247-445E62FA711B}"/>
                  </a:ext>
                </a:extLst>
              </p:cNvPr>
              <p:cNvCxnSpPr>
                <a:cxnSpLocks/>
              </p:cNvCxnSpPr>
              <p:nvPr/>
            </p:nvCxnSpPr>
            <p:spPr>
              <a:xfrm flipV="1">
                <a:off x="9829798" y="3085423"/>
                <a:ext cx="1645299" cy="257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288C56-54CB-1948-A524-43DBC4E99E76}"/>
                    </a:ext>
                  </a:extLst>
                </p:cNvPr>
                <p:cNvSpPr txBox="1"/>
                <p:nvPr/>
              </p:nvSpPr>
              <p:spPr>
                <a:xfrm>
                  <a:off x="11445778" y="2904979"/>
                  <a:ext cx="4726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1" i="1">
                                <a:latin typeface="Cambria Math" panose="02040503050406030204" pitchFamily="18" charset="0"/>
                              </a:rPr>
                              <m:t>𝒙</m:t>
                            </m:r>
                          </m:e>
                          <m:sub>
                            <m:r>
                              <a:rPr lang="fr-CH" sz="1800" b="0" i="1" smtClean="0">
                                <a:latin typeface="Cambria Math" panose="02040503050406030204" pitchFamily="18" charset="0"/>
                              </a:rPr>
                              <m:t>1</m:t>
                            </m:r>
                          </m:sub>
                        </m:sSub>
                      </m:oMath>
                    </m:oMathPara>
                  </a14:m>
                  <a:endParaRPr lang="en-CH" dirty="0"/>
                </a:p>
              </p:txBody>
            </p:sp>
          </mc:Choice>
          <mc:Fallback xmlns="">
            <p:sp>
              <p:nvSpPr>
                <p:cNvPr id="30" name="TextBox 29">
                  <a:extLst>
                    <a:ext uri="{FF2B5EF4-FFF2-40B4-BE49-F238E27FC236}">
                      <a16:creationId xmlns:a16="http://schemas.microsoft.com/office/drawing/2014/main" id="{18288C56-54CB-1948-A524-43DBC4E99E76}"/>
                    </a:ext>
                  </a:extLst>
                </p:cNvPr>
                <p:cNvSpPr txBox="1">
                  <a:spLocks noRot="1" noChangeAspect="1" noMove="1" noResize="1" noEditPoints="1" noAdjustHandles="1" noChangeArrowheads="1" noChangeShapeType="1" noTextEdit="1"/>
                </p:cNvSpPr>
                <p:nvPr/>
              </p:nvSpPr>
              <p:spPr>
                <a:xfrm>
                  <a:off x="11445778" y="2904979"/>
                  <a:ext cx="472630" cy="36933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CFA7BFC-AB51-E7B4-8071-D32DBE824EAC}"/>
                    </a:ext>
                  </a:extLst>
                </p:cNvPr>
                <p:cNvSpPr txBox="1"/>
                <p:nvPr/>
              </p:nvSpPr>
              <p:spPr>
                <a:xfrm>
                  <a:off x="11197184" y="193473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1" i="1">
                                <a:latin typeface="Cambria Math" panose="02040503050406030204" pitchFamily="18" charset="0"/>
                              </a:rPr>
                              <m:t>𝒙</m:t>
                            </m:r>
                          </m:e>
                          <m:sub>
                            <m:r>
                              <a:rPr lang="fr-CH" sz="1800" b="0" i="1" smtClean="0">
                                <a:latin typeface="Cambria Math" panose="02040503050406030204" pitchFamily="18" charset="0"/>
                              </a:rPr>
                              <m:t>2</m:t>
                            </m:r>
                          </m:sub>
                        </m:sSub>
                      </m:oMath>
                    </m:oMathPara>
                  </a14:m>
                  <a:endParaRPr lang="en-CH" dirty="0"/>
                </a:p>
              </p:txBody>
            </p:sp>
          </mc:Choice>
          <mc:Fallback xmlns="">
            <p:sp>
              <p:nvSpPr>
                <p:cNvPr id="32" name="TextBox 31">
                  <a:extLst>
                    <a:ext uri="{FF2B5EF4-FFF2-40B4-BE49-F238E27FC236}">
                      <a16:creationId xmlns:a16="http://schemas.microsoft.com/office/drawing/2014/main" id="{3CFA7BFC-AB51-E7B4-8071-D32DBE824EAC}"/>
                    </a:ext>
                  </a:extLst>
                </p:cNvPr>
                <p:cNvSpPr txBox="1">
                  <a:spLocks noRot="1" noChangeAspect="1" noMove="1" noResize="1" noEditPoints="1" noAdjustHandles="1" noChangeArrowheads="1" noChangeShapeType="1" noTextEdit="1"/>
                </p:cNvSpPr>
                <p:nvPr/>
              </p:nvSpPr>
              <p:spPr>
                <a:xfrm>
                  <a:off x="11197184" y="1934734"/>
                  <a:ext cx="477951" cy="369332"/>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ABCE3CB-D477-99FC-CC00-3BB95592EFF7}"/>
                    </a:ext>
                  </a:extLst>
                </p:cNvPr>
                <p:cNvSpPr txBox="1"/>
                <p:nvPr/>
              </p:nvSpPr>
              <p:spPr>
                <a:xfrm>
                  <a:off x="10554401" y="1110823"/>
                  <a:ext cx="375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sz="1800" b="1" i="1" smtClean="0">
                            <a:solidFill>
                              <a:srgbClr val="FF0000"/>
                            </a:solidFill>
                            <a:latin typeface="Cambria Math" panose="02040503050406030204" pitchFamily="18" charset="0"/>
                          </a:rPr>
                          <m:t>𝒚</m:t>
                        </m:r>
                      </m:oMath>
                    </m:oMathPara>
                  </a14:m>
                  <a:endParaRPr lang="en-CH" dirty="0"/>
                </a:p>
              </p:txBody>
            </p:sp>
          </mc:Choice>
          <mc:Fallback xmlns="">
            <p:sp>
              <p:nvSpPr>
                <p:cNvPr id="33" name="TextBox 32">
                  <a:extLst>
                    <a:ext uri="{FF2B5EF4-FFF2-40B4-BE49-F238E27FC236}">
                      <a16:creationId xmlns:a16="http://schemas.microsoft.com/office/drawing/2014/main" id="{BABCE3CB-D477-99FC-CC00-3BB95592EFF7}"/>
                    </a:ext>
                  </a:extLst>
                </p:cNvPr>
                <p:cNvSpPr txBox="1">
                  <a:spLocks noRot="1" noChangeAspect="1" noMove="1" noResize="1" noEditPoints="1" noAdjustHandles="1" noChangeArrowheads="1" noChangeShapeType="1" noTextEdit="1"/>
                </p:cNvSpPr>
                <p:nvPr/>
              </p:nvSpPr>
              <p:spPr>
                <a:xfrm>
                  <a:off x="10554401" y="1110823"/>
                  <a:ext cx="375424" cy="369332"/>
                </a:xfrm>
                <a:prstGeom prst="rect">
                  <a:avLst/>
                </a:prstGeom>
                <a:blipFill>
                  <a:blip r:embed="rId7"/>
                  <a:stretch>
                    <a:fillRect b="-100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A45A081-8354-33F7-C0B7-614C2CAB0B04}"/>
                    </a:ext>
                  </a:extLst>
                </p:cNvPr>
                <p:cNvSpPr txBox="1"/>
                <p:nvPr/>
              </p:nvSpPr>
              <p:spPr>
                <a:xfrm>
                  <a:off x="10669810" y="2551987"/>
                  <a:ext cx="651076"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fr-CH" sz="1800" b="1" i="1" smtClean="0">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smtClean="0">
                            <a:solidFill>
                              <a:srgbClr val="FF0000"/>
                            </a:solidFill>
                            <a:latin typeface="Cambria Math" panose="02040503050406030204" pitchFamily="18" charset="0"/>
                          </a:rPr>
                          <m:t>𝒚</m:t>
                        </m:r>
                      </m:oMath>
                    </m:oMathPara>
                  </a14:m>
                  <a:endParaRPr lang="en-CH" dirty="0"/>
                </a:p>
              </p:txBody>
            </p:sp>
          </mc:Choice>
          <mc:Fallback xmlns="">
            <p:sp>
              <p:nvSpPr>
                <p:cNvPr id="34" name="TextBox 33">
                  <a:extLst>
                    <a:ext uri="{FF2B5EF4-FFF2-40B4-BE49-F238E27FC236}">
                      <a16:creationId xmlns:a16="http://schemas.microsoft.com/office/drawing/2014/main" id="{6A45A081-8354-33F7-C0B7-614C2CAB0B04}"/>
                    </a:ext>
                  </a:extLst>
                </p:cNvPr>
                <p:cNvSpPr txBox="1">
                  <a:spLocks noRot="1" noChangeAspect="1" noMove="1" noResize="1" noEditPoints="1" noAdjustHandles="1" noChangeArrowheads="1" noChangeShapeType="1" noTextEdit="1"/>
                </p:cNvSpPr>
                <p:nvPr/>
              </p:nvSpPr>
              <p:spPr>
                <a:xfrm>
                  <a:off x="10669810" y="2551987"/>
                  <a:ext cx="651076" cy="374270"/>
                </a:xfrm>
                <a:prstGeom prst="rect">
                  <a:avLst/>
                </a:prstGeom>
                <a:blipFill>
                  <a:blip r:embed="rId8"/>
                  <a:stretch>
                    <a:fillRect b="-6667"/>
                  </a:stretch>
                </a:blipFill>
              </p:spPr>
              <p:txBody>
                <a:bodyPr/>
                <a:lstStyle/>
                <a:p>
                  <a:r>
                    <a:rPr lang="en-CH">
                      <a:noFill/>
                    </a:rPr>
                    <a:t> </a:t>
                  </a:r>
                </a:p>
              </p:txBody>
            </p:sp>
          </mc:Fallback>
        </mc:AlternateContent>
      </p:grpSp>
    </p:spTree>
    <p:extLst>
      <p:ext uri="{BB962C8B-B14F-4D97-AF65-F5344CB8AC3E}">
        <p14:creationId xmlns:p14="http://schemas.microsoft.com/office/powerpoint/2010/main" val="18816334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Least Square Linear Regression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12629E-E0F1-5E3D-7FB8-295EF21B59DE}"/>
                  </a:ext>
                </a:extLst>
              </p:cNvPr>
              <p:cNvSpPr txBox="1"/>
              <p:nvPr/>
            </p:nvSpPr>
            <p:spPr>
              <a:xfrm>
                <a:off x="419100" y="3458396"/>
                <a:ext cx="11353800" cy="3018390"/>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d>
                        <m:dPr>
                          <m:ctrlPr>
                            <a:rPr lang="fr-CH" sz="2400" b="1" i="1">
                              <a:latin typeface="Cambria Math" panose="02040503050406030204" pitchFamily="18" charset="0"/>
                            </a:rPr>
                          </m:ctrlPr>
                        </m:dPr>
                        <m:e>
                          <m:m>
                            <m:mPr>
                              <m:mcs>
                                <m:mc>
                                  <m:mcPr>
                                    <m:count m:val="2"/>
                                    <m:mcJc m:val="center"/>
                                  </m:mcPr>
                                </m:mc>
                              </m:mcs>
                              <m:ctrlPr>
                                <a:rPr lang="fr-CH" sz="2400" i="1" smtClean="0">
                                  <a:latin typeface="Cambria Math" panose="02040503050406030204" pitchFamily="18" charset="0"/>
                                </a:rPr>
                              </m:ctrlPr>
                            </m:mPr>
                            <m:mr>
                              <m:e>
                                <m:r>
                                  <m:rPr>
                                    <m:brk m:alnAt="7"/>
                                  </m:rPr>
                                  <a:rPr lang="fr-CH" sz="2400" b="0" i="1" smtClean="0">
                                    <a:latin typeface="Cambria Math" panose="02040503050406030204" pitchFamily="18" charset="0"/>
                                  </a:rPr>
                                  <m:t>1</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e>
                            </m:mr>
                            <m:mr>
                              <m:e>
                                <m:r>
                                  <a:rPr lang="fr-CH" sz="2400" b="0" i="1" smtClean="0">
                                    <a:latin typeface="Cambria Math" panose="02040503050406030204" pitchFamily="18" charset="0"/>
                                  </a:rPr>
                                  <m:t>1</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smtClean="0">
                                        <a:latin typeface="Cambria Math" panose="02040503050406030204" pitchFamily="18" charset="0"/>
                                      </a:rPr>
                                      <m:t>2</m:t>
                                    </m:r>
                                  </m:sub>
                                </m:sSub>
                              </m:e>
                            </m:mr>
                          </m:m>
                        </m:e>
                      </m:d>
                      <m:r>
                        <a:rPr lang="fr-CH" sz="2400" b="1" i="1" smtClean="0">
                          <a:latin typeface="Cambria Math" panose="02040503050406030204" pitchFamily="18" charset="0"/>
                          <a:ea typeface="Cambria Math" panose="02040503050406030204" pitchFamily="18" charset="0"/>
                        </a:rPr>
                        <m:t>⟹</m:t>
                      </m:r>
                      <m:sSup>
                        <m:sSupPr>
                          <m:ctrlPr>
                            <a:rPr lang="fr-CH" sz="2400" b="1" i="1">
                              <a:latin typeface="Cambria Math" panose="02040503050406030204" pitchFamily="18" charset="0"/>
                            </a:rPr>
                          </m:ctrlPr>
                        </m:sSupPr>
                        <m:e>
                          <m:r>
                            <a:rPr lang="fr-CH" sz="2400" b="1" i="1">
                              <a:latin typeface="Cambria Math" panose="02040503050406030204" pitchFamily="18" charset="0"/>
                            </a:rPr>
                            <m:t>𝑿</m:t>
                          </m:r>
                        </m:e>
                        <m:sup>
                          <m:r>
                            <a:rPr lang="fr-CH" sz="2400" b="1" i="1">
                              <a:latin typeface="Cambria Math" panose="02040503050406030204" pitchFamily="18" charset="0"/>
                            </a:rPr>
                            <m:t>𝑻</m:t>
                          </m:r>
                        </m:sup>
                      </m:sSup>
                      <m:r>
                        <a:rPr lang="fr-CH" sz="2400" b="1" i="1">
                          <a:latin typeface="Cambria Math" panose="02040503050406030204" pitchFamily="18" charset="0"/>
                        </a:rPr>
                        <m:t>𝑿</m:t>
                      </m:r>
                      <m:r>
                        <a:rPr lang="fr-CH" sz="2400" b="1" i="1" smtClean="0">
                          <a:latin typeface="Cambria Math" panose="02040503050406030204" pitchFamily="18" charset="0"/>
                        </a:rPr>
                        <m:t>=</m:t>
                      </m:r>
                      <m:d>
                        <m:dPr>
                          <m:ctrlPr>
                            <a:rPr lang="fr-CH" sz="2400" b="1" i="1">
                              <a:latin typeface="Cambria Math" panose="02040503050406030204" pitchFamily="18" charset="0"/>
                            </a:rPr>
                          </m:ctrlPr>
                        </m:dPr>
                        <m:e>
                          <m:m>
                            <m:mPr>
                              <m:mcs>
                                <m:mc>
                                  <m:mcPr>
                                    <m:count m:val="2"/>
                                    <m:mcJc m:val="center"/>
                                  </m:mcPr>
                                </m:mc>
                              </m:mcs>
                              <m:ctrlPr>
                                <a:rPr lang="fr-CH" sz="2400" i="1" smtClean="0">
                                  <a:latin typeface="Cambria Math" panose="02040503050406030204" pitchFamily="18" charset="0"/>
                                </a:rPr>
                              </m:ctrlPr>
                            </m:mPr>
                            <m:mr>
                              <m:e>
                                <m:r>
                                  <m:rPr>
                                    <m:brk m:alnAt="7"/>
                                  </m:rPr>
                                  <a:rPr lang="fr-CH" sz="2400" b="0" i="1" smtClean="0">
                                    <a:latin typeface="Cambria Math" panose="02040503050406030204" pitchFamily="18" charset="0"/>
                                  </a:rPr>
                                  <m:t>1</m:t>
                                </m:r>
                              </m:e>
                              <m:e>
                                <m:r>
                                  <a:rPr lang="fr-CH" sz="2400" b="0" i="1" smtClean="0">
                                    <a:latin typeface="Cambria Math" panose="02040503050406030204" pitchFamily="18" charset="0"/>
                                  </a:rPr>
                                  <m:t>1</m:t>
                                </m:r>
                              </m:e>
                            </m:mr>
                            <m:mr>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sub>
                                </m:sSub>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2</m:t>
                                    </m:r>
                                  </m:sub>
                                </m:sSub>
                              </m:e>
                            </m:mr>
                          </m:m>
                        </m:e>
                      </m:d>
                      <m:d>
                        <m:dPr>
                          <m:ctrlPr>
                            <a:rPr lang="fr-CH" sz="2400" b="1" i="1">
                              <a:latin typeface="Cambria Math" panose="02040503050406030204" pitchFamily="18" charset="0"/>
                            </a:rPr>
                          </m:ctrlPr>
                        </m:dPr>
                        <m:e>
                          <m:m>
                            <m:mPr>
                              <m:mcs>
                                <m:mc>
                                  <m:mcPr>
                                    <m:count m:val="2"/>
                                    <m:mcJc m:val="center"/>
                                  </m:mcPr>
                                </m:mc>
                              </m:mcs>
                              <m:ctrlPr>
                                <a:rPr lang="fr-CH" sz="2400" i="1">
                                  <a:latin typeface="Cambria Math" panose="02040503050406030204" pitchFamily="18" charset="0"/>
                                </a:rPr>
                              </m:ctrlPr>
                            </m:mPr>
                            <m:mr>
                              <m:e>
                                <m:r>
                                  <m:rPr>
                                    <m:brk m:alnAt="7"/>
                                  </m:rPr>
                                  <a:rPr lang="fr-CH" sz="2400" i="1">
                                    <a:latin typeface="Cambria Math" panose="02040503050406030204" pitchFamily="18" charset="0"/>
                                  </a:rPr>
                                  <m:t>1</m:t>
                                </m:r>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sub>
                                </m:sSub>
                              </m:e>
                            </m:mr>
                            <m:mr>
                              <m:e>
                                <m:r>
                                  <a:rPr lang="fr-CH" sz="2400" i="1">
                                    <a:latin typeface="Cambria Math" panose="02040503050406030204" pitchFamily="18" charset="0"/>
                                  </a:rPr>
                                  <m:t>1</m:t>
                                </m:r>
                              </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2</m:t>
                                    </m:r>
                                  </m:sub>
                                </m:sSub>
                              </m:e>
                            </m:mr>
                          </m:m>
                        </m:e>
                      </m:d>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2"/>
                                    <m:mcJc m:val="center"/>
                                  </m:mcPr>
                                </m:mc>
                              </m:mcs>
                              <m:ctrlPr>
                                <a:rPr lang="fr-CH" sz="2400" i="1">
                                  <a:latin typeface="Cambria Math" panose="02040503050406030204" pitchFamily="18" charset="0"/>
                                </a:rPr>
                              </m:ctrlPr>
                            </m:mPr>
                            <m:mr>
                              <m:e>
                                <m:r>
                                  <m:rPr>
                                    <m:brk m:alnAt="7"/>
                                  </m:rPr>
                                  <a:rPr lang="fr-CH" sz="2400" b="0" i="1" smtClean="0">
                                    <a:latin typeface="Cambria Math" panose="02040503050406030204" pitchFamily="18" charset="0"/>
                                  </a:rPr>
                                  <m:t>2</m:t>
                                </m:r>
                              </m:e>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smtClean="0">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sSubSup>
                                  <m:sSubSupPr>
                                    <m:ctrlPr>
                                      <a:rPr lang="fr-CH" sz="2400" i="1" smtClean="0">
                                        <a:latin typeface="Cambria Math" panose="02040503050406030204" pitchFamily="18" charset="0"/>
                                      </a:rPr>
                                    </m:ctrlPr>
                                  </m:sSubSupPr>
                                  <m:e>
                                    <m:r>
                                      <a:rPr lang="fr-CH" sz="2400" b="0" i="1" smtClean="0">
                                        <a:latin typeface="Cambria Math" panose="02040503050406030204" pitchFamily="18" charset="0"/>
                                      </a:rPr>
                                      <m:t>𝑥</m:t>
                                    </m:r>
                                  </m:e>
                                  <m:sub>
                                    <m:r>
                                      <a:rPr lang="fr-CH" sz="2400" b="0" i="1" smtClean="0">
                                        <a:latin typeface="Cambria Math" panose="02040503050406030204" pitchFamily="18" charset="0"/>
                                      </a:rPr>
                                      <m:t>1</m:t>
                                    </m:r>
                                  </m:sub>
                                  <m:sup>
                                    <m:r>
                                      <a:rPr lang="fr-CH" sz="2400" b="0" i="1" smtClean="0">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smtClean="0">
                                        <a:latin typeface="Cambria Math" panose="02040503050406030204" pitchFamily="18" charset="0"/>
                                      </a:rPr>
                                      <m:t>2</m:t>
                                    </m:r>
                                  </m:sub>
                                  <m:sup>
                                    <m:r>
                                      <a:rPr lang="fr-CH" sz="2400" b="0" i="1">
                                        <a:latin typeface="Cambria Math" panose="02040503050406030204" pitchFamily="18" charset="0"/>
                                      </a:rPr>
                                      <m:t>2</m:t>
                                    </m:r>
                                  </m:sup>
                                </m:sSubSup>
                              </m:e>
                            </m:mr>
                          </m:m>
                        </m:e>
                      </m:d>
                      <m:r>
                        <a:rPr lang="fr-CH" sz="2400" b="1" i="1">
                          <a:latin typeface="Cambria Math" panose="02040503050406030204" pitchFamily="18" charset="0"/>
                          <a:ea typeface="Cambria Math" panose="02040503050406030204" pitchFamily="18" charset="0"/>
                        </a:rPr>
                        <m:t>⟹</m:t>
                      </m:r>
                    </m:oMath>
                  </m:oMathPara>
                </a14:m>
                <a:br>
                  <a:rPr lang="fr-CH" sz="2400" b="1" i="1" dirty="0">
                    <a:latin typeface="Cambria Math" panose="02040503050406030204" pitchFamily="18" charset="0"/>
                    <a:ea typeface="Cambria Math" panose="02040503050406030204" pitchFamily="18" charset="0"/>
                  </a:rPr>
                </a:br>
                <a:br>
                  <a:rPr lang="fr-CH" sz="2400" b="1" i="1" dirty="0">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fr-CH" sz="2400" b="1" i="1" smtClean="0">
                              <a:latin typeface="Cambria Math" panose="02040503050406030204" pitchFamily="18" charset="0"/>
                              <a:ea typeface="Cambria Math" panose="02040503050406030204" pitchFamily="18" charset="0"/>
                            </a:rPr>
                          </m:ctrlPr>
                        </m:sSupPr>
                        <m:e>
                          <m:d>
                            <m:dPr>
                              <m:ctrlPr>
                                <a:rPr lang="fr-CH" sz="2400" b="1" i="1" smtClean="0">
                                  <a:latin typeface="Cambria Math" panose="02040503050406030204" pitchFamily="18" charset="0"/>
                                  <a:ea typeface="Cambria Math" panose="02040503050406030204" pitchFamily="18" charset="0"/>
                                </a:rPr>
                              </m:ctrlPr>
                            </m:dPr>
                            <m:e>
                              <m:sSup>
                                <m:sSupPr>
                                  <m:ctrlPr>
                                    <a:rPr lang="fr-CH" sz="2400" b="1" i="1">
                                      <a:latin typeface="Cambria Math" panose="02040503050406030204" pitchFamily="18" charset="0"/>
                                    </a:rPr>
                                  </m:ctrlPr>
                                </m:sSupPr>
                                <m:e>
                                  <m:r>
                                    <a:rPr lang="fr-CH" sz="2400" b="1" i="1">
                                      <a:latin typeface="Cambria Math" panose="02040503050406030204" pitchFamily="18" charset="0"/>
                                    </a:rPr>
                                    <m:t>𝑿</m:t>
                                  </m:r>
                                </m:e>
                                <m:sup>
                                  <m:r>
                                    <a:rPr lang="fr-CH" sz="2400" b="1" i="1">
                                      <a:latin typeface="Cambria Math" panose="02040503050406030204" pitchFamily="18" charset="0"/>
                                    </a:rPr>
                                    <m:t>𝑻</m:t>
                                  </m:r>
                                </m:sup>
                              </m:sSup>
                              <m:r>
                                <a:rPr lang="fr-CH" sz="2400" b="1" i="1">
                                  <a:latin typeface="Cambria Math" panose="02040503050406030204" pitchFamily="18" charset="0"/>
                                </a:rPr>
                                <m:t>𝑿</m:t>
                              </m:r>
                            </m:e>
                          </m:d>
                        </m:e>
                        <m:sup>
                          <m:r>
                            <a:rPr lang="fr-CH" sz="2400" b="1" i="1" smtClean="0">
                              <a:latin typeface="Cambria Math" panose="02040503050406030204" pitchFamily="18" charset="0"/>
                              <a:ea typeface="Cambria Math" panose="02040503050406030204" pitchFamily="18" charset="0"/>
                            </a:rPr>
                            <m:t>−</m:t>
                          </m:r>
                          <m:r>
                            <a:rPr lang="fr-CH" sz="2400" b="1" i="1" smtClean="0">
                              <a:latin typeface="Cambria Math" panose="02040503050406030204" pitchFamily="18" charset="0"/>
                              <a:ea typeface="Cambria Math" panose="02040503050406030204" pitchFamily="18" charset="0"/>
                            </a:rPr>
                            <m:t>𝟏</m:t>
                          </m:r>
                        </m:sup>
                      </m:sSup>
                      <m:r>
                        <a:rPr lang="fr-CH" sz="2400" b="1" i="1" smtClean="0">
                          <a:latin typeface="Cambria Math" panose="02040503050406030204" pitchFamily="18" charset="0"/>
                          <a:ea typeface="Cambria Math" panose="02040503050406030204" pitchFamily="18" charset="0"/>
                        </a:rPr>
                        <m:t>=</m:t>
                      </m:r>
                      <m:f>
                        <m:fPr>
                          <m:ctrlPr>
                            <a:rPr lang="fr-CH" sz="2400" i="1" smtClean="0">
                              <a:latin typeface="Cambria Math" panose="02040503050406030204" pitchFamily="18" charset="0"/>
                              <a:ea typeface="Cambria Math" panose="02040503050406030204" pitchFamily="18" charset="0"/>
                            </a:rPr>
                          </m:ctrlPr>
                        </m:fPr>
                        <m:num>
                          <m:r>
                            <a:rPr lang="fr-CH" sz="2400" b="0" i="1" smtClean="0">
                              <a:latin typeface="Cambria Math" panose="02040503050406030204" pitchFamily="18" charset="0"/>
                              <a:ea typeface="Cambria Math" panose="02040503050406030204" pitchFamily="18" charset="0"/>
                            </a:rPr>
                            <m:t>1</m:t>
                          </m:r>
                        </m:num>
                        <m:den>
                          <m:r>
                            <a:rPr lang="fr-CH" sz="2400" b="0" i="1" smtClean="0">
                              <a:latin typeface="Cambria Math" panose="02040503050406030204" pitchFamily="18" charset="0"/>
                              <a:ea typeface="Cambria Math" panose="02040503050406030204" pitchFamily="18" charset="0"/>
                            </a:rPr>
                            <m:t>2</m:t>
                          </m:r>
                          <m:d>
                            <m:dPr>
                              <m:ctrlPr>
                                <a:rPr lang="fr-CH" sz="2400" i="1" smtClean="0">
                                  <a:latin typeface="Cambria Math" panose="02040503050406030204" pitchFamily="18" charset="0"/>
                                  <a:ea typeface="Cambria Math" panose="02040503050406030204" pitchFamily="18" charset="0"/>
                                </a:rPr>
                              </m:ctrlPr>
                            </m:dP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d>
                          <m:r>
                            <a:rPr lang="fr-CH" sz="2400" b="0" i="1" smtClean="0">
                              <a:latin typeface="Cambria Math" panose="02040503050406030204" pitchFamily="18" charset="0"/>
                              <a:ea typeface="Cambria Math" panose="02040503050406030204" pitchFamily="18" charset="0"/>
                            </a:rPr>
                            <m:t>−</m:t>
                          </m:r>
                          <m:sSup>
                            <m:sSupPr>
                              <m:ctrlPr>
                                <a:rPr lang="fr-CH" sz="2400" i="1" smtClean="0">
                                  <a:latin typeface="Cambria Math" panose="02040503050406030204" pitchFamily="18" charset="0"/>
                                  <a:ea typeface="Cambria Math" panose="02040503050406030204" pitchFamily="18" charset="0"/>
                                </a:rPr>
                              </m:ctrlPr>
                            </m:sSupPr>
                            <m:e>
                              <m:d>
                                <m:dPr>
                                  <m:ctrlPr>
                                    <a:rPr lang="fr-CH" sz="2400" i="1" smtClean="0">
                                      <a:latin typeface="Cambria Math" panose="02040503050406030204" pitchFamily="18" charset="0"/>
                                      <a:ea typeface="Cambria Math" panose="02040503050406030204" pitchFamily="18" charset="0"/>
                                    </a:rPr>
                                  </m:ctrlPr>
                                </m:dPr>
                                <m:e>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d>
                            </m:e>
                            <m:sup>
                              <m:r>
                                <a:rPr lang="fr-CH" sz="2400" b="0" i="1" smtClean="0">
                                  <a:latin typeface="Cambria Math" panose="02040503050406030204" pitchFamily="18" charset="0"/>
                                  <a:ea typeface="Cambria Math" panose="02040503050406030204" pitchFamily="18" charset="0"/>
                                </a:rPr>
                                <m:t>2</m:t>
                              </m:r>
                            </m:sup>
                          </m:sSup>
                        </m:den>
                      </m:f>
                      <m:d>
                        <m:dPr>
                          <m:ctrlPr>
                            <a:rPr lang="fr-CH" sz="2400" b="1" i="1" smtClean="0">
                              <a:latin typeface="Cambria Math" panose="02040503050406030204" pitchFamily="18" charset="0"/>
                              <a:ea typeface="Cambria Math" panose="02040503050406030204" pitchFamily="18" charset="0"/>
                            </a:rPr>
                          </m:ctrlPr>
                        </m:dPr>
                        <m:e>
                          <m:m>
                            <m:mPr>
                              <m:mcs>
                                <m:mc>
                                  <m:mcPr>
                                    <m:count m:val="2"/>
                                    <m:mcJc m:val="center"/>
                                  </m:mcPr>
                                </m:mc>
                              </m:mcs>
                              <m:ctrlPr>
                                <a:rPr lang="fr-CH" sz="2400" i="1">
                                  <a:latin typeface="Cambria Math" panose="02040503050406030204" pitchFamily="18" charset="0"/>
                                  <a:ea typeface="Cambria Math" panose="02040503050406030204" pitchFamily="18" charset="0"/>
                                </a:rPr>
                              </m:ctrlPr>
                            </m:mPr>
                            <m:m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smtClean="0">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r>
                                  <a:rPr lang="fr-CH" sz="2400" b="0" i="1" smtClean="0">
                                    <a:latin typeface="Cambria Math" panose="02040503050406030204" pitchFamily="18" charset="0"/>
                                    <a:ea typeface="Cambria Math" panose="02040503050406030204" pitchFamily="18" charset="0"/>
                                  </a:rPr>
                                  <m:t>2</m:t>
                                </m:r>
                              </m:e>
                            </m:mr>
                          </m:m>
                        </m:e>
                      </m:d>
                      <m:r>
                        <a:rPr lang="fr-CH" sz="2400" b="1" i="1">
                          <a:latin typeface="Cambria Math" panose="02040503050406030204" pitchFamily="18" charset="0"/>
                          <a:ea typeface="Cambria Math" panose="02040503050406030204" pitchFamily="18" charset="0"/>
                        </a:rPr>
                        <m:t>=</m:t>
                      </m:r>
                      <m:f>
                        <m:fPr>
                          <m:ctrlPr>
                            <a:rPr lang="fr-CH" sz="2400" i="1">
                              <a:latin typeface="Cambria Math" panose="02040503050406030204" pitchFamily="18" charset="0"/>
                              <a:ea typeface="Cambria Math" panose="02040503050406030204" pitchFamily="18" charset="0"/>
                            </a:rPr>
                          </m:ctrlPr>
                        </m:fPr>
                        <m:num>
                          <m:r>
                            <a:rPr lang="fr-CH" sz="2400" b="0" i="1">
                              <a:latin typeface="Cambria Math" panose="02040503050406030204" pitchFamily="18" charset="0"/>
                              <a:ea typeface="Cambria Math" panose="02040503050406030204" pitchFamily="18" charset="0"/>
                            </a:rPr>
                            <m:t>1</m:t>
                          </m:r>
                        </m:num>
                        <m:den>
                          <m:sSup>
                            <m:sSupPr>
                              <m:ctrlPr>
                                <a:rPr lang="fr-CH" sz="2400" i="1">
                                  <a:latin typeface="Cambria Math" panose="02040503050406030204" pitchFamily="18" charset="0"/>
                                  <a:ea typeface="Cambria Math" panose="02040503050406030204" pitchFamily="18" charset="0"/>
                                </a:rPr>
                              </m:ctrlPr>
                            </m:sSupPr>
                            <m:e>
                              <m:d>
                                <m:dPr>
                                  <m:ctrlPr>
                                    <a:rPr lang="fr-CH" sz="2400" i="1">
                                      <a:latin typeface="Cambria Math" panose="02040503050406030204" pitchFamily="18" charset="0"/>
                                      <a:ea typeface="Cambria Math" panose="02040503050406030204" pitchFamily="18" charset="0"/>
                                    </a:rPr>
                                  </m:ctrlPr>
                                </m:dPr>
                                <m:e>
                                  <m:sSub>
                                    <m:sSubPr>
                                      <m:ctrlPr>
                                        <a:rPr lang="fr-CH" sz="2400" i="1" smtClean="0">
                                          <a:solidFill>
                                            <a:srgbClr val="FF0000"/>
                                          </a:solidFill>
                                          <a:latin typeface="Cambria Math" panose="02040503050406030204" pitchFamily="18" charset="0"/>
                                        </a:rPr>
                                      </m:ctrlPr>
                                    </m:sSubPr>
                                    <m:e>
                                      <m:r>
                                        <a:rPr lang="fr-CH" sz="2400" b="0" i="1">
                                          <a:solidFill>
                                            <a:srgbClr val="FF0000"/>
                                          </a:solidFill>
                                          <a:latin typeface="Cambria Math" panose="02040503050406030204" pitchFamily="18" charset="0"/>
                                        </a:rPr>
                                        <m:t>𝑥</m:t>
                                      </m:r>
                                    </m:e>
                                    <m:sub>
                                      <m:r>
                                        <a:rPr lang="fr-CH" sz="2400" b="0" i="1">
                                          <a:solidFill>
                                            <a:srgbClr val="FF0000"/>
                                          </a:solidFill>
                                          <a:latin typeface="Cambria Math" panose="02040503050406030204" pitchFamily="18" charset="0"/>
                                        </a:rPr>
                                        <m:t>1</m:t>
                                      </m:r>
                                    </m:sub>
                                  </m:sSub>
                                  <m:r>
                                    <a:rPr lang="fr-CH" sz="2400" b="0" i="1" smtClean="0">
                                      <a:solidFill>
                                        <a:srgbClr val="FF0000"/>
                                      </a:solidFill>
                                      <a:latin typeface="Cambria Math" panose="02040503050406030204" pitchFamily="18" charset="0"/>
                                    </a:rPr>
                                    <m:t>−</m:t>
                                  </m:r>
                                  <m:sSub>
                                    <m:sSubPr>
                                      <m:ctrlPr>
                                        <a:rPr lang="fr-CH" sz="2400" i="1">
                                          <a:solidFill>
                                            <a:srgbClr val="FF0000"/>
                                          </a:solidFill>
                                          <a:latin typeface="Cambria Math" panose="02040503050406030204" pitchFamily="18" charset="0"/>
                                        </a:rPr>
                                      </m:ctrlPr>
                                    </m:sSubPr>
                                    <m:e>
                                      <m:r>
                                        <a:rPr lang="fr-CH" sz="2400" b="0" i="1">
                                          <a:solidFill>
                                            <a:srgbClr val="FF0000"/>
                                          </a:solidFill>
                                          <a:latin typeface="Cambria Math" panose="02040503050406030204" pitchFamily="18" charset="0"/>
                                        </a:rPr>
                                        <m:t>𝑥</m:t>
                                      </m:r>
                                    </m:e>
                                    <m:sub>
                                      <m:r>
                                        <a:rPr lang="fr-CH" sz="2400" b="0" i="1">
                                          <a:solidFill>
                                            <a:srgbClr val="FF0000"/>
                                          </a:solidFill>
                                          <a:latin typeface="Cambria Math" panose="02040503050406030204" pitchFamily="18" charset="0"/>
                                        </a:rPr>
                                        <m:t>2</m:t>
                                      </m:r>
                                    </m:sub>
                                  </m:sSub>
                                </m:e>
                              </m:d>
                            </m:e>
                            <m:sup>
                              <m:r>
                                <a:rPr lang="fr-CH" sz="2400" b="0" i="1">
                                  <a:latin typeface="Cambria Math" panose="02040503050406030204" pitchFamily="18" charset="0"/>
                                  <a:ea typeface="Cambria Math" panose="02040503050406030204" pitchFamily="18" charset="0"/>
                                </a:rPr>
                                <m:t>2</m:t>
                              </m:r>
                            </m:sup>
                          </m:sSup>
                        </m:den>
                      </m:f>
                      <m:d>
                        <m:dPr>
                          <m:ctrlPr>
                            <a:rPr lang="fr-CH" sz="2400" i="1">
                              <a:latin typeface="Cambria Math" panose="02040503050406030204" pitchFamily="18" charset="0"/>
                              <a:ea typeface="Cambria Math" panose="02040503050406030204" pitchFamily="18" charset="0"/>
                            </a:rPr>
                          </m:ctrlPr>
                        </m:dPr>
                        <m:e>
                          <m:m>
                            <m:mPr>
                              <m:mcs>
                                <m:mc>
                                  <m:mcPr>
                                    <m:count m:val="2"/>
                                    <m:mcJc m:val="center"/>
                                  </m:mcPr>
                                </m:mc>
                              </m:mcs>
                              <m:ctrlPr>
                                <a:rPr lang="fr-CH" sz="2400" i="1">
                                  <a:latin typeface="Cambria Math" panose="02040503050406030204" pitchFamily="18" charset="0"/>
                                  <a:ea typeface="Cambria Math" panose="02040503050406030204" pitchFamily="18" charset="0"/>
                                </a:rPr>
                              </m:ctrlPr>
                            </m:mPr>
                            <m:mr>
                              <m:e>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1</m:t>
                                    </m:r>
                                  </m:sub>
                                  <m:sup>
                                    <m:r>
                                      <a:rPr lang="fr-CH" sz="2400" b="0" i="1">
                                        <a:latin typeface="Cambria Math" panose="02040503050406030204" pitchFamily="18" charset="0"/>
                                      </a:rPr>
                                      <m:t>2</m:t>
                                    </m:r>
                                  </m:sup>
                                </m:sSubSup>
                                <m:r>
                                  <a:rPr lang="fr-CH" sz="2400" b="0" i="1">
                                    <a:latin typeface="Cambria Math" panose="02040503050406030204" pitchFamily="18" charset="0"/>
                                  </a:rPr>
                                  <m:t>+</m:t>
                                </m:r>
                                <m:sSubSup>
                                  <m:sSubSupPr>
                                    <m:ctrlPr>
                                      <a:rPr lang="fr-CH" sz="2400" i="1">
                                        <a:latin typeface="Cambria Math" panose="02040503050406030204" pitchFamily="18" charset="0"/>
                                      </a:rPr>
                                    </m:ctrlPr>
                                  </m:sSubSupPr>
                                  <m:e>
                                    <m:r>
                                      <a:rPr lang="fr-CH" sz="2400" b="0" i="1">
                                        <a:latin typeface="Cambria Math" panose="02040503050406030204" pitchFamily="18" charset="0"/>
                                      </a:rPr>
                                      <m:t>𝑥</m:t>
                                    </m:r>
                                  </m:e>
                                  <m:sub>
                                    <m:r>
                                      <a:rPr lang="fr-CH" sz="2400" b="0" i="1">
                                        <a:latin typeface="Cambria Math" panose="02040503050406030204" pitchFamily="18" charset="0"/>
                                      </a:rPr>
                                      <m:t>2</m:t>
                                    </m:r>
                                  </m:sub>
                                  <m:sup>
                                    <m:r>
                                      <a:rPr lang="fr-CH" sz="2400" b="0" i="1">
                                        <a:latin typeface="Cambria Math" panose="02040503050406030204" pitchFamily="18" charset="0"/>
                                      </a:rPr>
                                      <m:t>2</m:t>
                                    </m:r>
                                  </m:sup>
                                </m:sSubSup>
                              </m:e>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mr>
                            <m:mr>
                              <m:e>
                                <m:sSub>
                                  <m:sSubPr>
                                    <m:ctrlPr>
                                      <a:rPr lang="fr-CH" sz="2400" i="1">
                                        <a:latin typeface="Cambria Math" panose="02040503050406030204" pitchFamily="18" charset="0"/>
                                      </a:rPr>
                                    </m:ctrlPr>
                                  </m:sSubPr>
                                  <m:e>
                                    <m:r>
                                      <a:rPr lang="fr-CH" sz="2400" b="0" i="1">
                                        <a:latin typeface="Cambria Math" panose="02040503050406030204" pitchFamily="18" charset="0"/>
                                      </a:rPr>
                                      <m:t>−</m:t>
                                    </m:r>
                                    <m:r>
                                      <a:rPr lang="fr-CH" sz="2400" b="0" i="1">
                                        <a:latin typeface="Cambria Math" panose="02040503050406030204" pitchFamily="18" charset="0"/>
                                      </a:rPr>
                                      <m:t>𝑥</m:t>
                                    </m:r>
                                  </m:e>
                                  <m:sub>
                                    <m:r>
                                      <a:rPr lang="fr-CH" sz="2400" b="0" i="1">
                                        <a:latin typeface="Cambria Math" panose="02040503050406030204" pitchFamily="18" charset="0"/>
                                      </a:rPr>
                                      <m:t>1</m:t>
                                    </m:r>
                                  </m:sub>
                                </m:sSub>
                                <m:r>
                                  <a:rPr lang="fr-CH" sz="2400" b="0" i="1">
                                    <a:latin typeface="Cambria Math" panose="02040503050406030204" pitchFamily="18" charset="0"/>
                                  </a:rPr>
                                  <m:t>−</m:t>
                                </m:r>
                                <m:sSub>
                                  <m:sSubPr>
                                    <m:ctrlPr>
                                      <a:rPr lang="fr-CH" sz="2400" i="1">
                                        <a:latin typeface="Cambria Math" panose="02040503050406030204" pitchFamily="18" charset="0"/>
                                      </a:rPr>
                                    </m:ctrlPr>
                                  </m:sSubPr>
                                  <m:e>
                                    <m:r>
                                      <a:rPr lang="fr-CH" sz="2400" b="0" i="1">
                                        <a:latin typeface="Cambria Math" panose="02040503050406030204" pitchFamily="18" charset="0"/>
                                      </a:rPr>
                                      <m:t>𝑥</m:t>
                                    </m:r>
                                  </m:e>
                                  <m:sub>
                                    <m:r>
                                      <a:rPr lang="fr-CH" sz="2400" b="0" i="1">
                                        <a:latin typeface="Cambria Math" panose="02040503050406030204" pitchFamily="18" charset="0"/>
                                      </a:rPr>
                                      <m:t>2</m:t>
                                    </m:r>
                                  </m:sub>
                                </m:sSub>
                              </m:e>
                              <m:e>
                                <m:r>
                                  <a:rPr lang="fr-CH" sz="2400" b="0" i="1">
                                    <a:latin typeface="Cambria Math" panose="02040503050406030204" pitchFamily="18" charset="0"/>
                                    <a:ea typeface="Cambria Math" panose="02040503050406030204" pitchFamily="18" charset="0"/>
                                  </a:rPr>
                                  <m:t>2</m:t>
                                </m:r>
                              </m:e>
                            </m:mr>
                          </m:m>
                        </m:e>
                      </m:d>
                    </m:oMath>
                  </m:oMathPara>
                </a14:m>
                <a:endParaRPr lang="fr-CH" sz="2400" i="1" dirty="0">
                  <a:latin typeface="Cambria Math" panose="02040503050406030204" pitchFamily="18" charset="0"/>
                  <a:ea typeface="Cambria Math" panose="02040503050406030204" pitchFamily="18" charset="0"/>
                </a:endParaRPr>
              </a:p>
              <a:p>
                <a:endParaRPr lang="en-CH" sz="2400" dirty="0"/>
              </a:p>
            </p:txBody>
          </p:sp>
        </mc:Choice>
        <mc:Fallback xmlns="">
          <p:sp>
            <p:nvSpPr>
              <p:cNvPr id="6" name="TextBox 5">
                <a:extLst>
                  <a:ext uri="{FF2B5EF4-FFF2-40B4-BE49-F238E27FC236}">
                    <a16:creationId xmlns:a16="http://schemas.microsoft.com/office/drawing/2014/main" id="{9312629E-E0F1-5E3D-7FB8-295EF21B59DE}"/>
                  </a:ext>
                </a:extLst>
              </p:cNvPr>
              <p:cNvSpPr txBox="1">
                <a:spLocks noRot="1" noChangeAspect="1" noMove="1" noResize="1" noEditPoints="1" noAdjustHandles="1" noChangeArrowheads="1" noChangeShapeType="1" noTextEdit="1"/>
              </p:cNvSpPr>
              <p:nvPr/>
            </p:nvSpPr>
            <p:spPr>
              <a:xfrm>
                <a:off x="419100" y="3458396"/>
                <a:ext cx="11353800" cy="3018390"/>
              </a:xfrm>
              <a:prstGeom prst="rect">
                <a:avLst/>
              </a:prstGeom>
              <a:blipFill>
                <a:blip r:embed="rId2"/>
                <a:stretch>
                  <a:fillRect/>
                </a:stretch>
              </a:blipFill>
            </p:spPr>
            <p:txBody>
              <a:bodyPr/>
              <a:lstStyle/>
              <a:p>
                <a:r>
                  <a:rPr lang="en-CH">
                    <a:noFill/>
                  </a:rPr>
                  <a:t> </a:t>
                </a:r>
              </a:p>
            </p:txBody>
          </p:sp>
        </mc:Fallback>
      </mc:AlternateContent>
      <p:grpSp>
        <p:nvGrpSpPr>
          <p:cNvPr id="60" name="Group 59">
            <a:extLst>
              <a:ext uri="{FF2B5EF4-FFF2-40B4-BE49-F238E27FC236}">
                <a16:creationId xmlns:a16="http://schemas.microsoft.com/office/drawing/2014/main" id="{6DA7D152-5E74-7F1A-2337-437B9CE282F1}"/>
              </a:ext>
            </a:extLst>
          </p:cNvPr>
          <p:cNvGrpSpPr/>
          <p:nvPr/>
        </p:nvGrpSpPr>
        <p:grpSpPr>
          <a:xfrm>
            <a:off x="2132255" y="1127051"/>
            <a:ext cx="4806405" cy="2157888"/>
            <a:chOff x="8666389" y="19311"/>
            <a:chExt cx="4806405" cy="2157888"/>
          </a:xfrm>
        </p:grpSpPr>
        <p:cxnSp>
          <p:nvCxnSpPr>
            <p:cNvPr id="61" name="Straight Arrow Connector 60">
              <a:extLst>
                <a:ext uri="{FF2B5EF4-FFF2-40B4-BE49-F238E27FC236}">
                  <a16:creationId xmlns:a16="http://schemas.microsoft.com/office/drawing/2014/main" id="{E12F1B93-7D36-2B55-60B0-5B35A736B494}"/>
                </a:ext>
              </a:extLst>
            </p:cNvPr>
            <p:cNvCxnSpPr>
              <a:cxnSpLocks/>
            </p:cNvCxnSpPr>
            <p:nvPr/>
          </p:nvCxnSpPr>
          <p:spPr>
            <a:xfrm flipV="1">
              <a:off x="9209314" y="277586"/>
              <a:ext cx="0" cy="1551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8FCA03E-4928-A26D-09A8-83FE7FDE32CF}"/>
                </a:ext>
              </a:extLst>
            </p:cNvPr>
            <p:cNvCxnSpPr>
              <a:cxnSpLocks/>
            </p:cNvCxnSpPr>
            <p:nvPr/>
          </p:nvCxnSpPr>
          <p:spPr>
            <a:xfrm>
              <a:off x="9209314" y="1828800"/>
              <a:ext cx="2394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A8FDF48-EC60-9958-66D4-9ACCECE8B02D}"/>
                    </a:ext>
                  </a:extLst>
                </p:cNvPr>
                <p:cNvSpPr txBox="1"/>
                <p:nvPr/>
              </p:nvSpPr>
              <p:spPr>
                <a:xfrm>
                  <a:off x="9592355" y="1804589"/>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i="1">
                                <a:latin typeface="Cambria Math" panose="02040503050406030204" pitchFamily="18" charset="0"/>
                              </a:rPr>
                              <m:t>1</m:t>
                            </m:r>
                          </m:sub>
                        </m:sSub>
                      </m:oMath>
                    </m:oMathPara>
                  </a14:m>
                  <a:endParaRPr lang="en-CH" dirty="0"/>
                </a:p>
              </p:txBody>
            </p:sp>
          </mc:Choice>
          <mc:Fallback xmlns="">
            <p:sp>
              <p:nvSpPr>
                <p:cNvPr id="63" name="TextBox 62">
                  <a:extLst>
                    <a:ext uri="{FF2B5EF4-FFF2-40B4-BE49-F238E27FC236}">
                      <a16:creationId xmlns:a16="http://schemas.microsoft.com/office/drawing/2014/main" id="{CA8FDF48-EC60-9958-66D4-9ACCECE8B02D}"/>
                    </a:ext>
                  </a:extLst>
                </p:cNvPr>
                <p:cNvSpPr txBox="1">
                  <a:spLocks noRot="1" noChangeAspect="1" noMove="1" noResize="1" noEditPoints="1" noAdjustHandles="1" noChangeArrowheads="1" noChangeShapeType="1" noTextEdit="1"/>
                </p:cNvSpPr>
                <p:nvPr/>
              </p:nvSpPr>
              <p:spPr>
                <a:xfrm>
                  <a:off x="9592355" y="1804589"/>
                  <a:ext cx="542925" cy="369332"/>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BEADE52-DF29-1990-6522-5355F1BF577E}"/>
                    </a:ext>
                  </a:extLst>
                </p:cNvPr>
                <p:cNvSpPr txBox="1"/>
                <p:nvPr/>
              </p:nvSpPr>
              <p:spPr>
                <a:xfrm>
                  <a:off x="10480900" y="1807867"/>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b="1" i="1" smtClean="0">
                                <a:latin typeface="Cambria Math" panose="02040503050406030204" pitchFamily="18" charset="0"/>
                              </a:rPr>
                              <m:t>𝟐</m:t>
                            </m:r>
                          </m:sub>
                        </m:sSub>
                      </m:oMath>
                    </m:oMathPara>
                  </a14:m>
                  <a:endParaRPr lang="en-CH" dirty="0"/>
                </a:p>
              </p:txBody>
            </p:sp>
          </mc:Choice>
          <mc:Fallback xmlns="">
            <p:sp>
              <p:nvSpPr>
                <p:cNvPr id="64" name="TextBox 63">
                  <a:extLst>
                    <a:ext uri="{FF2B5EF4-FFF2-40B4-BE49-F238E27FC236}">
                      <a16:creationId xmlns:a16="http://schemas.microsoft.com/office/drawing/2014/main" id="{2BEADE52-DF29-1990-6522-5355F1BF577E}"/>
                    </a:ext>
                  </a:extLst>
                </p:cNvPr>
                <p:cNvSpPr txBox="1">
                  <a:spLocks noRot="1" noChangeAspect="1" noMove="1" noResize="1" noEditPoints="1" noAdjustHandles="1" noChangeArrowheads="1" noChangeShapeType="1" noTextEdit="1"/>
                </p:cNvSpPr>
                <p:nvPr/>
              </p:nvSpPr>
              <p:spPr>
                <a:xfrm>
                  <a:off x="10480900" y="1807867"/>
                  <a:ext cx="542925" cy="369332"/>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4F7DB91-42D2-31D1-7284-F01DA56FD6F8}"/>
                    </a:ext>
                  </a:extLst>
                </p:cNvPr>
                <p:cNvSpPr txBox="1"/>
                <p:nvPr/>
              </p:nvSpPr>
              <p:spPr>
                <a:xfrm>
                  <a:off x="8682718" y="1109875"/>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i="1">
                                <a:latin typeface="Cambria Math" panose="02040503050406030204" pitchFamily="18" charset="0"/>
                              </a:rPr>
                              <m:t>1</m:t>
                            </m:r>
                          </m:sub>
                        </m:sSub>
                      </m:oMath>
                    </m:oMathPara>
                  </a14:m>
                  <a:endParaRPr lang="en-CH" dirty="0"/>
                </a:p>
              </p:txBody>
            </p:sp>
          </mc:Choice>
          <mc:Fallback xmlns="">
            <p:sp>
              <p:nvSpPr>
                <p:cNvPr id="65" name="TextBox 64">
                  <a:extLst>
                    <a:ext uri="{FF2B5EF4-FFF2-40B4-BE49-F238E27FC236}">
                      <a16:creationId xmlns:a16="http://schemas.microsoft.com/office/drawing/2014/main" id="{24F7DB91-42D2-31D1-7284-F01DA56FD6F8}"/>
                    </a:ext>
                  </a:extLst>
                </p:cNvPr>
                <p:cNvSpPr txBox="1">
                  <a:spLocks noRot="1" noChangeAspect="1" noMove="1" noResize="1" noEditPoints="1" noAdjustHandles="1" noChangeArrowheads="1" noChangeShapeType="1" noTextEdit="1"/>
                </p:cNvSpPr>
                <p:nvPr/>
              </p:nvSpPr>
              <p:spPr>
                <a:xfrm>
                  <a:off x="8682718" y="1109875"/>
                  <a:ext cx="542925" cy="369332"/>
                </a:xfrm>
                <a:prstGeom prst="rect">
                  <a:avLst/>
                </a:prstGeom>
                <a:blipFill>
                  <a:blip r:embed="rId5"/>
                  <a:stretch>
                    <a:fillRect b="-6667"/>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546DBE1-AC65-D2DE-C2E5-84033B173038}"/>
                    </a:ext>
                  </a:extLst>
                </p:cNvPr>
                <p:cNvSpPr txBox="1"/>
                <p:nvPr/>
              </p:nvSpPr>
              <p:spPr>
                <a:xfrm>
                  <a:off x="8666389" y="641746"/>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b="1" i="1" smtClean="0">
                                <a:latin typeface="Cambria Math" panose="02040503050406030204" pitchFamily="18" charset="0"/>
                              </a:rPr>
                              <m:t>𝟐</m:t>
                            </m:r>
                          </m:sub>
                        </m:sSub>
                      </m:oMath>
                    </m:oMathPara>
                  </a14:m>
                  <a:endParaRPr lang="en-CH" dirty="0"/>
                </a:p>
              </p:txBody>
            </p:sp>
          </mc:Choice>
          <mc:Fallback xmlns="">
            <p:sp>
              <p:nvSpPr>
                <p:cNvPr id="66" name="TextBox 65">
                  <a:extLst>
                    <a:ext uri="{FF2B5EF4-FFF2-40B4-BE49-F238E27FC236}">
                      <a16:creationId xmlns:a16="http://schemas.microsoft.com/office/drawing/2014/main" id="{A546DBE1-AC65-D2DE-C2E5-84033B173038}"/>
                    </a:ext>
                  </a:extLst>
                </p:cNvPr>
                <p:cNvSpPr txBox="1">
                  <a:spLocks noRot="1" noChangeAspect="1" noMove="1" noResize="1" noEditPoints="1" noAdjustHandles="1" noChangeArrowheads="1" noChangeShapeType="1" noTextEdit="1"/>
                </p:cNvSpPr>
                <p:nvPr/>
              </p:nvSpPr>
              <p:spPr>
                <a:xfrm>
                  <a:off x="8666389" y="641746"/>
                  <a:ext cx="542925" cy="369332"/>
                </a:xfrm>
                <a:prstGeom prst="rect">
                  <a:avLst/>
                </a:prstGeom>
                <a:blipFill>
                  <a:blip r:embed="rId6"/>
                  <a:stretch>
                    <a:fillRect b="-3226"/>
                  </a:stretch>
                </a:blipFill>
              </p:spPr>
              <p:txBody>
                <a:bodyPr/>
                <a:lstStyle/>
                <a:p>
                  <a:r>
                    <a:rPr lang="en-CH">
                      <a:noFill/>
                    </a:rPr>
                    <a:t> </a:t>
                  </a:r>
                </a:p>
              </p:txBody>
            </p:sp>
          </mc:Fallback>
        </mc:AlternateContent>
        <p:cxnSp>
          <p:nvCxnSpPr>
            <p:cNvPr id="67" name="Straight Connector 66">
              <a:extLst>
                <a:ext uri="{FF2B5EF4-FFF2-40B4-BE49-F238E27FC236}">
                  <a16:creationId xmlns:a16="http://schemas.microsoft.com/office/drawing/2014/main" id="{6D7E203D-2E76-8407-085D-930FDAA6BED6}"/>
                </a:ext>
              </a:extLst>
            </p:cNvPr>
            <p:cNvCxnSpPr>
              <a:cxnSpLocks/>
            </p:cNvCxnSpPr>
            <p:nvPr/>
          </p:nvCxnSpPr>
          <p:spPr>
            <a:xfrm flipH="1" flipV="1">
              <a:off x="9814829" y="1325498"/>
              <a:ext cx="2" cy="4954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3034F2-573C-C67E-F576-D70E57D2A631}"/>
                </a:ext>
              </a:extLst>
            </p:cNvPr>
            <p:cNvCxnSpPr>
              <a:cxnSpLocks/>
            </p:cNvCxnSpPr>
            <p:nvPr/>
          </p:nvCxnSpPr>
          <p:spPr>
            <a:xfrm flipV="1">
              <a:off x="10740795" y="846471"/>
              <a:ext cx="11567" cy="96319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23CBE2-5355-F6B7-4B09-D78BA46E67B7}"/>
                </a:ext>
              </a:extLst>
            </p:cNvPr>
            <p:cNvCxnSpPr>
              <a:cxnSpLocks/>
            </p:cNvCxnSpPr>
            <p:nvPr/>
          </p:nvCxnSpPr>
          <p:spPr>
            <a:xfrm>
              <a:off x="9209314" y="1320899"/>
              <a:ext cx="60551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602C999-C2CE-47F3-C10F-9FB9AC7CF511}"/>
                </a:ext>
              </a:extLst>
            </p:cNvPr>
            <p:cNvCxnSpPr>
              <a:cxnSpLocks/>
            </p:cNvCxnSpPr>
            <p:nvPr/>
          </p:nvCxnSpPr>
          <p:spPr>
            <a:xfrm>
              <a:off x="9209314" y="846471"/>
              <a:ext cx="153148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C074CED-3FC1-4206-CF3A-D0FD80A074F3}"/>
                </a:ext>
              </a:extLst>
            </p:cNvPr>
            <p:cNvCxnSpPr>
              <a:cxnSpLocks/>
            </p:cNvCxnSpPr>
            <p:nvPr/>
          </p:nvCxnSpPr>
          <p:spPr>
            <a:xfrm flipV="1">
              <a:off x="8826274" y="522514"/>
              <a:ext cx="2527526" cy="1322615"/>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39E01DC-65C1-7655-B0BC-640C3580DBE9}"/>
                    </a:ext>
                  </a:extLst>
                </p:cNvPr>
                <p:cNvSpPr txBox="1"/>
                <p:nvPr/>
              </p:nvSpPr>
              <p:spPr>
                <a:xfrm>
                  <a:off x="9939713" y="19311"/>
                  <a:ext cx="3533081" cy="619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fr-CH" b="0" i="1" smtClean="0">
                                <a:latin typeface="Cambria Math" panose="02040503050406030204" pitchFamily="18" charset="0"/>
                              </a:rPr>
                            </m:ctrlPr>
                          </m:dPr>
                          <m:e>
                            <m:m>
                              <m:mPr>
                                <m:mcs>
                                  <m:mc>
                                    <m:mcPr>
                                      <m:count m:val="1"/>
                                      <m:mcJc m:val="center"/>
                                    </m:mcPr>
                                  </m:mc>
                                </m:mcs>
                                <m:ctrlPr>
                                  <a:rPr lang="fr-CH" b="0" i="1" smtClean="0">
                                    <a:latin typeface="Cambria Math" panose="02040503050406030204" pitchFamily="18" charset="0"/>
                                  </a:rPr>
                                </m:ctrlPr>
                              </m:mPr>
                              <m:mr>
                                <m:e>
                                  <m:sSub>
                                    <m:sSubPr>
                                      <m:ctrlPr>
                                        <a:rPr lang="fr-CH" b="1" i="1">
                                          <a:latin typeface="Cambria Math" panose="02040503050406030204" pitchFamily="18" charset="0"/>
                                        </a:rPr>
                                      </m:ctrlPr>
                                    </m:sSubPr>
                                    <m:e>
                                      <m:r>
                                        <a:rPr lang="fr-CH" i="1">
                                          <a:latin typeface="Cambria Math" panose="02040503050406030204" pitchFamily="18" charset="0"/>
                                        </a:rPr>
                                        <m:t>𝑦</m:t>
                                      </m:r>
                                    </m:e>
                                    <m:sub>
                                      <m:r>
                                        <a:rPr lang="fr-CH" b="1" i="1" smtClean="0">
                                          <a:latin typeface="Cambria Math" panose="02040503050406030204" pitchFamily="18" charset="0"/>
                                        </a:rPr>
                                        <m:t>𝟏</m:t>
                                      </m:r>
                                    </m:sub>
                                  </m:sSub>
                                </m:e>
                              </m:mr>
                              <m:mr>
                                <m:e>
                                  <m:sSub>
                                    <m:sSubPr>
                                      <m:ctrlPr>
                                        <a:rPr lang="fr-CH" b="1" i="1">
                                          <a:latin typeface="Cambria Math" panose="02040503050406030204" pitchFamily="18" charset="0"/>
                                        </a:rPr>
                                      </m:ctrlPr>
                                    </m:sSubPr>
                                    <m:e>
                                      <m:r>
                                        <a:rPr lang="fr-CH" i="1">
                                          <a:latin typeface="Cambria Math" panose="02040503050406030204" pitchFamily="18" charset="0"/>
                                        </a:rPr>
                                        <m:t>𝑦</m:t>
                                      </m:r>
                                    </m:e>
                                    <m:sub>
                                      <m:r>
                                        <a:rPr lang="fr-CH" b="1" i="1">
                                          <a:latin typeface="Cambria Math" panose="02040503050406030204" pitchFamily="18" charset="0"/>
                                        </a:rPr>
                                        <m:t>𝟐</m:t>
                                      </m:r>
                                    </m:sub>
                                  </m:sSub>
                                </m:e>
                              </m:mr>
                            </m:m>
                          </m:e>
                        </m:d>
                        <m:r>
                          <a:rPr lang="fr-CH" b="0" i="1" smtClean="0">
                            <a:latin typeface="Cambria Math" panose="02040503050406030204" pitchFamily="18" charset="0"/>
                          </a:rPr>
                          <m:t>=</m:t>
                        </m:r>
                        <m:r>
                          <a:rPr lang="fr-CH" b="1" i="1" smtClean="0">
                            <a:latin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𝜷</m:t>
                        </m:r>
                        <m:r>
                          <a:rPr lang="fr-CH" b="1" i="1" smtClean="0">
                            <a:latin typeface="Cambria Math" panose="02040503050406030204" pitchFamily="18" charset="0"/>
                            <a:ea typeface="Cambria Math" panose="02040503050406030204" pitchFamily="18" charset="0"/>
                          </a:rPr>
                          <m:t>=</m:t>
                        </m:r>
                        <m:d>
                          <m:dPr>
                            <m:ctrlPr>
                              <a:rPr lang="fr-CH" b="1" i="1" smtClean="0">
                                <a:latin typeface="Cambria Math" panose="02040503050406030204" pitchFamily="18" charset="0"/>
                                <a:ea typeface="Cambria Math" panose="02040503050406030204" pitchFamily="18" charset="0"/>
                              </a:rPr>
                            </m:ctrlPr>
                          </m:dPr>
                          <m:e>
                            <m:m>
                              <m:mPr>
                                <m:mcs>
                                  <m:mc>
                                    <m:mcPr>
                                      <m:count m:val="1"/>
                                      <m:mcJc m:val="center"/>
                                    </m:mcPr>
                                  </m:mc>
                                </m:mcs>
                                <m:ctrlPr>
                                  <a:rPr lang="fr-CH" b="1" i="1" smtClean="0">
                                    <a:latin typeface="Cambria Math" panose="02040503050406030204" pitchFamily="18" charset="0"/>
                                    <a:ea typeface="Cambria Math" panose="02040503050406030204" pitchFamily="18" charset="0"/>
                                  </a:rPr>
                                </m:ctrlPr>
                              </m:mPr>
                              <m:m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𝛽</m:t>
                                      </m:r>
                                    </m:e>
                                    <m:sub>
                                      <m:r>
                                        <a:rPr lang="fr-CH" b="0" i="1" smtClean="0">
                                          <a:latin typeface="Cambria Math" panose="02040503050406030204" pitchFamily="18" charset="0"/>
                                          <a:ea typeface="Cambria Math" panose="02040503050406030204" pitchFamily="18" charset="0"/>
                                        </a:rPr>
                                        <m:t>0</m:t>
                                      </m:r>
                                    </m:sub>
                                  </m:sSub>
                                  <m:r>
                                    <m:rPr>
                                      <m:brk m:alnAt="7"/>
                                    </m:rP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𝛽</m:t>
                                      </m:r>
                                    </m:e>
                                    <m:sub>
                                      <m:r>
                                        <a:rPr lang="fr-CH" b="0" i="1" smtClean="0">
                                          <a:latin typeface="Cambria Math" panose="02040503050406030204" pitchFamily="18" charset="0"/>
                                          <a:ea typeface="Cambria Math" panose="02040503050406030204" pitchFamily="18" charset="0"/>
                                        </a:rPr>
                                        <m:t>1</m:t>
                                      </m:r>
                                    </m:sub>
                                  </m:sSub>
                                  <m:sSub>
                                    <m:sSubPr>
                                      <m:ctrlPr>
                                        <a:rPr lang="fr-CH" i="1">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𝑥</m:t>
                                      </m:r>
                                    </m:e>
                                    <m:sub>
                                      <m:r>
                                        <a:rPr lang="fr-CH" b="0" i="1">
                                          <a:latin typeface="Cambria Math" panose="02040503050406030204" pitchFamily="18" charset="0"/>
                                          <a:ea typeface="Cambria Math" panose="02040503050406030204" pitchFamily="18" charset="0"/>
                                        </a:rPr>
                                        <m:t>1</m:t>
                                      </m:r>
                                    </m:sub>
                                  </m:sSub>
                                </m:e>
                              </m:mr>
                              <m:m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𝛽</m:t>
                                      </m:r>
                                    </m:e>
                                    <m:sub>
                                      <m:r>
                                        <a:rPr lang="fr-CH" i="1">
                                          <a:latin typeface="Cambria Math" panose="02040503050406030204" pitchFamily="18" charset="0"/>
                                          <a:ea typeface="Cambria Math" panose="02040503050406030204" pitchFamily="18" charset="0"/>
                                        </a:rPr>
                                        <m:t>0</m:t>
                                      </m:r>
                                    </m:sub>
                                  </m:sSub>
                                  <m:r>
                                    <m:rPr>
                                      <m:brk m:alnAt="7"/>
                                    </m:rP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𝛽</m:t>
                                      </m:r>
                                    </m:e>
                                    <m:sub>
                                      <m:r>
                                        <a:rPr lang="fr-CH" i="1">
                                          <a:latin typeface="Cambria Math" panose="02040503050406030204" pitchFamily="18" charset="0"/>
                                          <a:ea typeface="Cambria Math" panose="02040503050406030204" pitchFamily="18" charset="0"/>
                                        </a:rPr>
                                        <m:t>1</m:t>
                                      </m:r>
                                    </m:sub>
                                  </m:sSub>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𝑥</m:t>
                                      </m:r>
                                    </m:e>
                                    <m:sub>
                                      <m:r>
                                        <a:rPr lang="fr-CH" b="0" i="1" smtClean="0">
                                          <a:latin typeface="Cambria Math" panose="02040503050406030204" pitchFamily="18" charset="0"/>
                                          <a:ea typeface="Cambria Math" panose="02040503050406030204" pitchFamily="18" charset="0"/>
                                        </a:rPr>
                                        <m:t>2</m:t>
                                      </m:r>
                                    </m:sub>
                                  </m:sSub>
                                </m:e>
                              </m:mr>
                            </m:m>
                          </m:e>
                        </m:d>
                      </m:oMath>
                    </m:oMathPara>
                  </a14:m>
                  <a:endParaRPr lang="en-CH" b="1" dirty="0"/>
                </a:p>
              </p:txBody>
            </p:sp>
          </mc:Choice>
          <mc:Fallback xmlns="">
            <p:sp>
              <p:nvSpPr>
                <p:cNvPr id="72" name="TextBox 71">
                  <a:extLst>
                    <a:ext uri="{FF2B5EF4-FFF2-40B4-BE49-F238E27FC236}">
                      <a16:creationId xmlns:a16="http://schemas.microsoft.com/office/drawing/2014/main" id="{539E01DC-65C1-7655-B0BC-640C3580DBE9}"/>
                    </a:ext>
                  </a:extLst>
                </p:cNvPr>
                <p:cNvSpPr txBox="1">
                  <a:spLocks noRot="1" noChangeAspect="1" noMove="1" noResize="1" noEditPoints="1" noAdjustHandles="1" noChangeArrowheads="1" noChangeShapeType="1" noTextEdit="1"/>
                </p:cNvSpPr>
                <p:nvPr/>
              </p:nvSpPr>
              <p:spPr>
                <a:xfrm>
                  <a:off x="9939713" y="19311"/>
                  <a:ext cx="3533081" cy="619978"/>
                </a:xfrm>
                <a:prstGeom prst="rect">
                  <a:avLst/>
                </a:prstGeom>
                <a:blipFill>
                  <a:blip r:embed="rId7"/>
                  <a:stretch>
                    <a:fillRect b="-8000"/>
                  </a:stretch>
                </a:blipFill>
              </p:spPr>
              <p:txBody>
                <a:bodyPr/>
                <a:lstStyle/>
                <a:p>
                  <a:r>
                    <a:rPr lang="en-CH">
                      <a:noFill/>
                    </a:rPr>
                    <a:t> </a:t>
                  </a:r>
                </a:p>
              </p:txBody>
            </p:sp>
          </mc:Fallback>
        </mc:AlternateContent>
      </p:grpSp>
      <p:grpSp>
        <p:nvGrpSpPr>
          <p:cNvPr id="113" name="Group 112">
            <a:extLst>
              <a:ext uri="{FF2B5EF4-FFF2-40B4-BE49-F238E27FC236}">
                <a16:creationId xmlns:a16="http://schemas.microsoft.com/office/drawing/2014/main" id="{A943D023-C153-3462-8B17-E8B68D843329}"/>
              </a:ext>
            </a:extLst>
          </p:cNvPr>
          <p:cNvGrpSpPr/>
          <p:nvPr/>
        </p:nvGrpSpPr>
        <p:grpSpPr>
          <a:xfrm>
            <a:off x="6759355" y="1148470"/>
            <a:ext cx="2951440" cy="2191646"/>
            <a:chOff x="6759355" y="1148470"/>
            <a:chExt cx="2951440" cy="2191646"/>
          </a:xfrm>
        </p:grpSpPr>
        <p:cxnSp>
          <p:nvCxnSpPr>
            <p:cNvPr id="74" name="Straight Arrow Connector 73">
              <a:extLst>
                <a:ext uri="{FF2B5EF4-FFF2-40B4-BE49-F238E27FC236}">
                  <a16:creationId xmlns:a16="http://schemas.microsoft.com/office/drawing/2014/main" id="{BB9CF3A2-D0EF-9760-3BFF-B438FAADA3E6}"/>
                </a:ext>
              </a:extLst>
            </p:cNvPr>
            <p:cNvCxnSpPr>
              <a:cxnSpLocks/>
            </p:cNvCxnSpPr>
            <p:nvPr/>
          </p:nvCxnSpPr>
          <p:spPr>
            <a:xfrm flipV="1">
              <a:off x="7285952" y="1461703"/>
              <a:ext cx="0" cy="1551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71307A-5722-25AB-5EEA-A7CE007F6090}"/>
                </a:ext>
              </a:extLst>
            </p:cNvPr>
            <p:cNvCxnSpPr>
              <a:cxnSpLocks/>
            </p:cNvCxnSpPr>
            <p:nvPr/>
          </p:nvCxnSpPr>
          <p:spPr>
            <a:xfrm>
              <a:off x="7285952" y="3012917"/>
              <a:ext cx="2394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3E90EF-8695-1429-2BF2-347ABDDF1F38}"/>
                    </a:ext>
                  </a:extLst>
                </p:cNvPr>
                <p:cNvSpPr txBox="1"/>
                <p:nvPr/>
              </p:nvSpPr>
              <p:spPr>
                <a:xfrm>
                  <a:off x="7947206" y="2970784"/>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i="1">
                                <a:latin typeface="Cambria Math" panose="02040503050406030204" pitchFamily="18" charset="0"/>
                              </a:rPr>
                              <m:t>1</m:t>
                            </m:r>
                          </m:sub>
                        </m:sSub>
                      </m:oMath>
                    </m:oMathPara>
                  </a14:m>
                  <a:endParaRPr lang="en-CH" dirty="0"/>
                </a:p>
              </p:txBody>
            </p:sp>
          </mc:Choice>
          <mc:Fallback xmlns="">
            <p:sp>
              <p:nvSpPr>
                <p:cNvPr id="76" name="TextBox 75">
                  <a:extLst>
                    <a:ext uri="{FF2B5EF4-FFF2-40B4-BE49-F238E27FC236}">
                      <a16:creationId xmlns:a16="http://schemas.microsoft.com/office/drawing/2014/main" id="{F63E90EF-8695-1429-2BF2-347ABDDF1F38}"/>
                    </a:ext>
                  </a:extLst>
                </p:cNvPr>
                <p:cNvSpPr txBox="1">
                  <a:spLocks noRot="1" noChangeAspect="1" noMove="1" noResize="1" noEditPoints="1" noAdjustHandles="1" noChangeArrowheads="1" noChangeShapeType="1" noTextEdit="1"/>
                </p:cNvSpPr>
                <p:nvPr/>
              </p:nvSpPr>
              <p:spPr>
                <a:xfrm>
                  <a:off x="7947206" y="2970784"/>
                  <a:ext cx="542925" cy="369332"/>
                </a:xfrm>
                <a:prstGeom prst="rect">
                  <a:avLst/>
                </a:prstGeom>
                <a:blipFill>
                  <a:blip r:embed="rId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6F8739B-902A-4613-4B13-63F007F63E01}"/>
                    </a:ext>
                  </a:extLst>
                </p:cNvPr>
                <p:cNvSpPr txBox="1"/>
                <p:nvPr/>
              </p:nvSpPr>
              <p:spPr>
                <a:xfrm>
                  <a:off x="8210120" y="2959614"/>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i="1">
                                <a:latin typeface="Cambria Math" panose="02040503050406030204" pitchFamily="18" charset="0"/>
                              </a:rPr>
                              <m:t>𝑥</m:t>
                            </m:r>
                          </m:e>
                          <m:sub>
                            <m:r>
                              <a:rPr lang="fr-CH" sz="1800" b="1" i="1" smtClean="0">
                                <a:latin typeface="Cambria Math" panose="02040503050406030204" pitchFamily="18" charset="0"/>
                              </a:rPr>
                              <m:t>𝟐</m:t>
                            </m:r>
                          </m:sub>
                        </m:sSub>
                      </m:oMath>
                    </m:oMathPara>
                  </a14:m>
                  <a:endParaRPr lang="en-CH" dirty="0"/>
                </a:p>
              </p:txBody>
            </p:sp>
          </mc:Choice>
          <mc:Fallback xmlns="">
            <p:sp>
              <p:nvSpPr>
                <p:cNvPr id="77" name="TextBox 76">
                  <a:extLst>
                    <a:ext uri="{FF2B5EF4-FFF2-40B4-BE49-F238E27FC236}">
                      <a16:creationId xmlns:a16="http://schemas.microsoft.com/office/drawing/2014/main" id="{C6F8739B-902A-4613-4B13-63F007F63E01}"/>
                    </a:ext>
                  </a:extLst>
                </p:cNvPr>
                <p:cNvSpPr txBox="1">
                  <a:spLocks noRot="1" noChangeAspect="1" noMove="1" noResize="1" noEditPoints="1" noAdjustHandles="1" noChangeArrowheads="1" noChangeShapeType="1" noTextEdit="1"/>
                </p:cNvSpPr>
                <p:nvPr/>
              </p:nvSpPr>
              <p:spPr>
                <a:xfrm>
                  <a:off x="8210120" y="2959614"/>
                  <a:ext cx="542925" cy="369332"/>
                </a:xfrm>
                <a:prstGeom prst="rect">
                  <a:avLst/>
                </a:prstGeom>
                <a:blipFill>
                  <a:blip r:embed="rId9"/>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A331BDD-A3C6-E1E5-5556-C78504DDC45D}"/>
                    </a:ext>
                  </a:extLst>
                </p:cNvPr>
                <p:cNvSpPr txBox="1"/>
                <p:nvPr/>
              </p:nvSpPr>
              <p:spPr>
                <a:xfrm>
                  <a:off x="6759356" y="2424131"/>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i="1">
                                <a:latin typeface="Cambria Math" panose="02040503050406030204" pitchFamily="18" charset="0"/>
                              </a:rPr>
                              <m:t>1</m:t>
                            </m:r>
                          </m:sub>
                        </m:sSub>
                      </m:oMath>
                    </m:oMathPara>
                  </a14:m>
                  <a:endParaRPr lang="en-CH" dirty="0"/>
                </a:p>
              </p:txBody>
            </p:sp>
          </mc:Choice>
          <mc:Fallback xmlns="">
            <p:sp>
              <p:nvSpPr>
                <p:cNvPr id="78" name="TextBox 77">
                  <a:extLst>
                    <a:ext uri="{FF2B5EF4-FFF2-40B4-BE49-F238E27FC236}">
                      <a16:creationId xmlns:a16="http://schemas.microsoft.com/office/drawing/2014/main" id="{5A331BDD-A3C6-E1E5-5556-C78504DDC45D}"/>
                    </a:ext>
                  </a:extLst>
                </p:cNvPr>
                <p:cNvSpPr txBox="1">
                  <a:spLocks noRot="1" noChangeAspect="1" noMove="1" noResize="1" noEditPoints="1" noAdjustHandles="1" noChangeArrowheads="1" noChangeShapeType="1" noTextEdit="1"/>
                </p:cNvSpPr>
                <p:nvPr/>
              </p:nvSpPr>
              <p:spPr>
                <a:xfrm>
                  <a:off x="6759356" y="2424131"/>
                  <a:ext cx="542925" cy="369332"/>
                </a:xfrm>
                <a:prstGeom prst="rect">
                  <a:avLst/>
                </a:prstGeom>
                <a:blipFill>
                  <a:blip r:embed="rId10"/>
                  <a:stretch>
                    <a:fillRect b="-1034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15D7D23-2D7D-831B-2D5F-187E1C6A6DB1}"/>
                    </a:ext>
                  </a:extLst>
                </p:cNvPr>
                <p:cNvSpPr txBox="1"/>
                <p:nvPr/>
              </p:nvSpPr>
              <p:spPr>
                <a:xfrm>
                  <a:off x="6759355" y="2152110"/>
                  <a:ext cx="5429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sz="1800" b="1" i="1" smtClean="0">
                                <a:latin typeface="Cambria Math" panose="02040503050406030204" pitchFamily="18" charset="0"/>
                              </a:rPr>
                            </m:ctrlPr>
                          </m:sSubPr>
                          <m:e>
                            <m:r>
                              <a:rPr lang="fr-CH" sz="1800" b="0" i="1" smtClean="0">
                                <a:latin typeface="Cambria Math" panose="02040503050406030204" pitchFamily="18" charset="0"/>
                              </a:rPr>
                              <m:t>𝑦</m:t>
                            </m:r>
                          </m:e>
                          <m:sub>
                            <m:r>
                              <a:rPr lang="fr-CH" sz="1800" b="1" i="1" smtClean="0">
                                <a:latin typeface="Cambria Math" panose="02040503050406030204" pitchFamily="18" charset="0"/>
                              </a:rPr>
                              <m:t>𝟐</m:t>
                            </m:r>
                          </m:sub>
                        </m:sSub>
                      </m:oMath>
                    </m:oMathPara>
                  </a14:m>
                  <a:endParaRPr lang="en-CH" dirty="0"/>
                </a:p>
              </p:txBody>
            </p:sp>
          </mc:Choice>
          <mc:Fallback xmlns="">
            <p:sp>
              <p:nvSpPr>
                <p:cNvPr id="79" name="TextBox 78">
                  <a:extLst>
                    <a:ext uri="{FF2B5EF4-FFF2-40B4-BE49-F238E27FC236}">
                      <a16:creationId xmlns:a16="http://schemas.microsoft.com/office/drawing/2014/main" id="{515D7D23-2D7D-831B-2D5F-187E1C6A6DB1}"/>
                    </a:ext>
                  </a:extLst>
                </p:cNvPr>
                <p:cNvSpPr txBox="1">
                  <a:spLocks noRot="1" noChangeAspect="1" noMove="1" noResize="1" noEditPoints="1" noAdjustHandles="1" noChangeArrowheads="1" noChangeShapeType="1" noTextEdit="1"/>
                </p:cNvSpPr>
                <p:nvPr/>
              </p:nvSpPr>
              <p:spPr>
                <a:xfrm>
                  <a:off x="6759355" y="2152110"/>
                  <a:ext cx="542925" cy="369332"/>
                </a:xfrm>
                <a:prstGeom prst="rect">
                  <a:avLst/>
                </a:prstGeom>
                <a:blipFill>
                  <a:blip r:embed="rId11"/>
                  <a:stretch>
                    <a:fillRect b="-6667"/>
                  </a:stretch>
                </a:blipFill>
              </p:spPr>
              <p:txBody>
                <a:bodyPr/>
                <a:lstStyle/>
                <a:p>
                  <a:r>
                    <a:rPr lang="en-CH">
                      <a:noFill/>
                    </a:rPr>
                    <a:t> </a:t>
                  </a:r>
                </a:p>
              </p:txBody>
            </p:sp>
          </mc:Fallback>
        </mc:AlternateContent>
        <p:cxnSp>
          <p:nvCxnSpPr>
            <p:cNvPr id="80" name="Straight Connector 79">
              <a:extLst>
                <a:ext uri="{FF2B5EF4-FFF2-40B4-BE49-F238E27FC236}">
                  <a16:creationId xmlns:a16="http://schemas.microsoft.com/office/drawing/2014/main" id="{ECC8E1B7-CC0F-C076-FA85-C5A50BD1BB3C}"/>
                </a:ext>
              </a:extLst>
            </p:cNvPr>
            <p:cNvCxnSpPr>
              <a:cxnSpLocks/>
            </p:cNvCxnSpPr>
            <p:nvPr/>
          </p:nvCxnSpPr>
          <p:spPr>
            <a:xfrm flipH="1" flipV="1">
              <a:off x="8234370" y="2509615"/>
              <a:ext cx="2" cy="4954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BBBC82F-53B7-0700-172A-4206B52D7C60}"/>
                </a:ext>
              </a:extLst>
            </p:cNvPr>
            <p:cNvCxnSpPr>
              <a:cxnSpLocks/>
            </p:cNvCxnSpPr>
            <p:nvPr/>
          </p:nvCxnSpPr>
          <p:spPr>
            <a:xfrm flipV="1">
              <a:off x="7739794" y="1148470"/>
              <a:ext cx="1632806" cy="1948525"/>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B24888-DA37-BD37-FB86-6490D10C6767}"/>
                </a:ext>
              </a:extLst>
            </p:cNvPr>
            <p:cNvCxnSpPr>
              <a:cxnSpLocks/>
            </p:cNvCxnSpPr>
            <p:nvPr/>
          </p:nvCxnSpPr>
          <p:spPr>
            <a:xfrm flipV="1">
              <a:off x="8308540" y="2428639"/>
              <a:ext cx="0" cy="5669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26177D4-2837-64FD-5C1E-9315E578ED2A}"/>
                </a:ext>
              </a:extLst>
            </p:cNvPr>
            <p:cNvCxnSpPr>
              <a:cxnSpLocks/>
            </p:cNvCxnSpPr>
            <p:nvPr/>
          </p:nvCxnSpPr>
          <p:spPr>
            <a:xfrm flipH="1">
              <a:off x="7278449" y="2522492"/>
              <a:ext cx="93346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2E4AF8-913A-31A6-1952-5DBF294C951D}"/>
                </a:ext>
              </a:extLst>
            </p:cNvPr>
            <p:cNvCxnSpPr>
              <a:cxnSpLocks/>
            </p:cNvCxnSpPr>
            <p:nvPr/>
          </p:nvCxnSpPr>
          <p:spPr>
            <a:xfrm flipH="1">
              <a:off x="7302281" y="2462329"/>
              <a:ext cx="100625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E25247C-9947-FB03-F878-E2D68C0E7EE4}"/>
                </a:ext>
              </a:extLst>
            </p:cNvPr>
            <p:cNvCxnSpPr>
              <a:cxnSpLocks/>
            </p:cNvCxnSpPr>
            <p:nvPr/>
          </p:nvCxnSpPr>
          <p:spPr>
            <a:xfrm flipV="1">
              <a:off x="7201574" y="1630254"/>
              <a:ext cx="2509221" cy="1470019"/>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8DA6837-837D-3F2B-B5A4-71F2A68E5F4C}"/>
                </a:ext>
              </a:extLst>
            </p:cNvPr>
            <p:cNvCxnSpPr>
              <a:cxnSpLocks/>
            </p:cNvCxnSpPr>
            <p:nvPr/>
          </p:nvCxnSpPr>
          <p:spPr>
            <a:xfrm flipV="1">
              <a:off x="7201575" y="1954211"/>
              <a:ext cx="2509220" cy="951562"/>
            </a:xfrm>
            <a:prstGeom prst="line">
              <a:avLst/>
            </a:prstGeom>
            <a:ln w="28575">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92761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Ridge (L2)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3968399" y="3754004"/>
            <a:ext cx="4735399" cy="584775"/>
          </a:xfrm>
          <a:prstGeom prst="rect">
            <a:avLst/>
          </a:prstGeom>
          <a:noFill/>
        </p:spPr>
        <p:txBody>
          <a:bodyPr wrap="none" rtlCol="0">
            <a:spAutoFit/>
          </a:bodyPr>
          <a:lstStyle/>
          <a:p>
            <a:r>
              <a:rPr lang="en-GB" sz="3200" dirty="0" err="1">
                <a:hlinkClick r:id="rId2"/>
              </a:rPr>
              <a:t>sklearn.linear_model.Ridge</a:t>
            </a:r>
            <a:endParaRPr lang="en-CH" sz="32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054C98E-38C6-CF5C-6213-2ECCEFEE3682}"/>
                  </a:ext>
                </a:extLst>
              </p:cNvPr>
              <p:cNvSpPr txBox="1"/>
              <p:nvPr/>
            </p:nvSpPr>
            <p:spPr>
              <a:xfrm>
                <a:off x="811124" y="4540209"/>
                <a:ext cx="11049948" cy="1945533"/>
              </a:xfrm>
              <a:prstGeom prst="rect">
                <a:avLst/>
              </a:prstGeom>
              <a:noFill/>
            </p:spPr>
            <p:txBody>
              <a:bodyPr wrap="none" rtlCol="0">
                <a:spAutoFit/>
              </a:bodyPr>
              <a:lstStyle/>
              <a:p>
                <a:pPr marL="285750" indent="-285750">
                  <a:buFont typeface="Arial" panose="020B0604020202020204" pitchFamily="34" charset="0"/>
                  <a:buChar char="•"/>
                </a:pPr>
                <a:r>
                  <a:rPr lang="en-CH" sz="2400" dirty="0"/>
                  <a:t>This approach </a:t>
                </a:r>
                <a:r>
                  <a:rPr lang="fr-CH" sz="2400" dirty="0" err="1"/>
                  <a:t>puts</a:t>
                </a:r>
                <a:r>
                  <a:rPr lang="fr-CH" sz="2400" dirty="0"/>
                  <a:t> a </a:t>
                </a:r>
                <a:r>
                  <a:rPr lang="fr-CH" sz="2400" dirty="0">
                    <a:solidFill>
                      <a:srgbClr val="FF0000"/>
                    </a:solidFill>
                  </a:rPr>
                  <a:t>square</a:t>
                </a:r>
                <a:r>
                  <a:rPr lang="fr-CH" sz="2400" dirty="0"/>
                  <a:t> (</a:t>
                </a:r>
                <a14:m>
                  <m:oMath xmlns:m="http://schemas.openxmlformats.org/officeDocument/2006/math">
                    <m:sSup>
                      <m:sSupPr>
                        <m:ctrlPr>
                          <a:rPr lang="fr-CH" sz="2400" b="1" i="1" smtClean="0">
                            <a:latin typeface="Cambria Math" panose="02040503050406030204" pitchFamily="18" charset="0"/>
                            <a:ea typeface="Cambria Math" panose="02040503050406030204" pitchFamily="18" charset="0"/>
                          </a:rPr>
                        </m:ctrlPr>
                      </m:sSupPr>
                      <m:e>
                        <m:r>
                          <a:rPr lang="fr-CH" sz="2400" b="1" i="1" smtClean="0">
                            <a:latin typeface="Cambria Math" panose="02040503050406030204" pitchFamily="18" charset="0"/>
                            <a:ea typeface="Cambria Math" panose="02040503050406030204" pitchFamily="18" charset="0"/>
                          </a:rPr>
                          <m:t>𝝀</m:t>
                        </m:r>
                        <m:r>
                          <a:rPr lang="fr-CH" sz="2400" b="1" i="1">
                            <a:latin typeface="Cambria Math" panose="02040503050406030204" pitchFamily="18" charset="0"/>
                            <a:ea typeface="Cambria Math" panose="02040503050406030204" pitchFamily="18" charset="0"/>
                          </a:rPr>
                          <m:t>𝜷</m:t>
                        </m:r>
                      </m:e>
                      <m:sup>
                        <m:r>
                          <a:rPr lang="fr-CH" sz="2400" b="1" i="1" smtClean="0">
                            <a:latin typeface="Cambria Math" panose="02040503050406030204" pitchFamily="18" charset="0"/>
                            <a:ea typeface="Cambria Math" panose="02040503050406030204" pitchFamily="18" charset="0"/>
                          </a:rPr>
                          <m:t>𝑻</m:t>
                        </m:r>
                      </m:sup>
                    </m:sSup>
                    <m:r>
                      <a:rPr lang="fr-CH" sz="2400" b="1" i="1">
                        <a:latin typeface="Cambria Math" panose="02040503050406030204" pitchFamily="18" charset="0"/>
                        <a:ea typeface="Cambria Math" panose="02040503050406030204" pitchFamily="18" charset="0"/>
                      </a:rPr>
                      <m:t>𝜷</m:t>
                    </m:r>
                  </m:oMath>
                </a14:m>
                <a:r>
                  <a:rPr lang="fr-CH" sz="2400" dirty="0"/>
                  <a:t>) penalty on the coefficients </a:t>
                </a:r>
                <a14:m>
                  <m:oMath xmlns:m="http://schemas.openxmlformats.org/officeDocument/2006/math">
                    <m:r>
                      <a:rPr lang="fr-CH" sz="2400" b="1" i="1">
                        <a:latin typeface="Cambria Math" panose="02040503050406030204" pitchFamily="18" charset="0"/>
                        <a:ea typeface="Cambria Math" panose="02040503050406030204" pitchFamily="18" charset="0"/>
                      </a:rPr>
                      <m:t>𝜷</m:t>
                    </m:r>
                  </m:oMath>
                </a14:m>
                <a:r>
                  <a:rPr lang="fr-CH" sz="2400" dirty="0"/>
                  <a:t>. Large </a:t>
                </a:r>
                <a14:m>
                  <m:oMath xmlns:m="http://schemas.openxmlformats.org/officeDocument/2006/math">
                    <m:r>
                      <a:rPr lang="fr-CH" sz="2400" b="1" i="1">
                        <a:latin typeface="Cambria Math" panose="02040503050406030204" pitchFamily="18" charset="0"/>
                        <a:ea typeface="Cambria Math" panose="02040503050406030204" pitchFamily="18" charset="0"/>
                      </a:rPr>
                      <m:t>𝜷</m:t>
                    </m:r>
                    <m:r>
                      <a:rPr lang="fr-CH" sz="2400" b="1" i="1">
                        <a:latin typeface="Cambria Math" panose="02040503050406030204" pitchFamily="18" charset="0"/>
                        <a:ea typeface="Cambria Math" panose="02040503050406030204" pitchFamily="18" charset="0"/>
                      </a:rPr>
                      <m:t> </m:t>
                    </m:r>
                  </m:oMath>
                </a14:m>
                <a:r>
                  <a:rPr lang="fr-CH" sz="2400" dirty="0" err="1"/>
                  <a:t>produce</a:t>
                </a:r>
                <a:r>
                  <a:rPr lang="fr-CH" sz="2400" dirty="0"/>
                  <a:t> a</a:t>
                </a:r>
                <a:br>
                  <a:rPr lang="fr-CH" sz="2400" dirty="0"/>
                </a:br>
                <a:r>
                  <a:rPr lang="fr-CH" sz="2400" dirty="0"/>
                  <a:t>large penalty and are </a:t>
                </a:r>
                <a:r>
                  <a:rPr lang="fr-CH" sz="2400" dirty="0" err="1"/>
                  <a:t>disfavored</a:t>
                </a:r>
                <a:r>
                  <a:rPr lang="fr-CH" sz="2400" dirty="0"/>
                  <a:t>. This </a:t>
                </a:r>
                <a:r>
                  <a:rPr lang="fr-CH" sz="2400" dirty="0" err="1"/>
                  <a:t>produces</a:t>
                </a:r>
                <a:r>
                  <a:rPr lang="fr-CH" sz="2400" dirty="0"/>
                  <a:t> more stable and </a:t>
                </a:r>
                <a:r>
                  <a:rPr lang="fr-CH" sz="2400" dirty="0" err="1"/>
                  <a:t>smoother</a:t>
                </a:r>
                <a:r>
                  <a:rPr lang="fr-CH" sz="2400" dirty="0"/>
                  <a:t> solutions.</a:t>
                </a:r>
                <a:br>
                  <a:rPr lang="fr-CH" sz="2400" dirty="0"/>
                </a:br>
                <a:endParaRPr lang="fr-CH" sz="2400" dirty="0"/>
              </a:p>
              <a:p>
                <a:pPr marL="285750" indent="-285750">
                  <a:buFont typeface="Arial" panose="020B0604020202020204" pitchFamily="34" charset="0"/>
                  <a:buChar char="•"/>
                </a:pPr>
                <a:r>
                  <a:rPr lang="fr-CH" sz="2400" dirty="0"/>
                  <a:t>Ridge </a:t>
                </a:r>
                <a:r>
                  <a:rPr lang="fr-CH" sz="2400" dirty="0" err="1"/>
                  <a:t>regression</a:t>
                </a:r>
                <a:r>
                  <a:rPr lang="fr-CH" sz="2400" dirty="0"/>
                  <a:t> </a:t>
                </a:r>
                <a:r>
                  <a:rPr lang="fr-CH" sz="2400" dirty="0" err="1"/>
                  <a:t>is</a:t>
                </a:r>
                <a:r>
                  <a:rPr lang="fr-CH" sz="2400" dirty="0"/>
                  <a:t> important if </a:t>
                </a:r>
                <a:r>
                  <a:rPr lang="fr-CH" sz="2400" dirty="0" err="1"/>
                  <a:t>features</a:t>
                </a:r>
                <a:r>
                  <a:rPr lang="fr-CH" sz="2400" dirty="0"/>
                  <a:t> are </a:t>
                </a:r>
                <a:r>
                  <a:rPr lang="fr-CH" sz="2400" dirty="0" err="1"/>
                  <a:t>colinear</a:t>
                </a:r>
                <a:r>
                  <a:rPr lang="fr-CH" sz="2400" dirty="0"/>
                  <a:t> (</a:t>
                </a:r>
                <a:r>
                  <a:rPr lang="fr-CH" sz="2400" dirty="0" err="1"/>
                  <a:t>strongly</a:t>
                </a:r>
                <a:r>
                  <a:rPr lang="fr-CH" sz="2400" dirty="0"/>
                  <a:t> </a:t>
                </a:r>
                <a:r>
                  <a:rPr lang="fr-CH" sz="2400" dirty="0" err="1"/>
                  <a:t>correlated</a:t>
                </a:r>
                <a:r>
                  <a:rPr lang="fr-CH" sz="2400" dirty="0"/>
                  <a:t>) or </a:t>
                </a:r>
                <a:br>
                  <a:rPr lang="fr-CH" sz="2400" dirty="0"/>
                </a:br>
                <a:r>
                  <a:rPr lang="fr-CH" sz="2400" dirty="0"/>
                  <a:t>if </a:t>
                </a:r>
                <a:r>
                  <a:rPr lang="fr-CH" sz="2400" dirty="0" err="1"/>
                  <a:t>there</a:t>
                </a:r>
                <a:r>
                  <a:rPr lang="fr-CH" sz="2400" dirty="0"/>
                  <a:t> are not </a:t>
                </a:r>
                <a:r>
                  <a:rPr lang="fr-CH" sz="2400" dirty="0" err="1"/>
                  <a:t>enough</a:t>
                </a:r>
                <a:r>
                  <a:rPr lang="fr-CH" sz="2400" dirty="0"/>
                  <a:t> data to </a:t>
                </a:r>
                <a:r>
                  <a:rPr lang="fr-CH" sz="2400" dirty="0" err="1"/>
                  <a:t>calculate</a:t>
                </a:r>
                <a:r>
                  <a:rPr lang="fr-CH" sz="2400" dirty="0"/>
                  <a:t> </a:t>
                </a:r>
                <a:r>
                  <a:rPr lang="fr-CH" sz="2400" dirty="0" err="1"/>
                  <a:t>robust</a:t>
                </a:r>
                <a:r>
                  <a:rPr lang="fr-CH" sz="2400" dirty="0"/>
                  <a:t> solutions.</a:t>
                </a:r>
                <a:endParaRPr lang="en-CH" sz="2400" dirty="0"/>
              </a:p>
            </p:txBody>
          </p:sp>
        </mc:Choice>
        <mc:Fallback>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811124" y="4540209"/>
                <a:ext cx="11049948" cy="1945533"/>
              </a:xfrm>
              <a:prstGeom prst="rect">
                <a:avLst/>
              </a:prstGeom>
              <a:blipFill>
                <a:blip r:embed="rId3"/>
                <a:stretch>
                  <a:fillRect l="-688" t="-1948" b="-5844"/>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C8A74B-85CC-9FED-49CD-673323063169}"/>
                  </a:ext>
                </a:extLst>
              </p:cNvPr>
              <p:cNvSpPr txBox="1"/>
              <p:nvPr/>
            </p:nvSpPr>
            <p:spPr>
              <a:xfrm>
                <a:off x="3163287" y="1541880"/>
                <a:ext cx="5865426" cy="1887120"/>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sSup>
                        <m:sSupPr>
                          <m:ctrlPr>
                            <a:rPr lang="fr-CH" sz="1800" b="1" i="1" smtClean="0">
                              <a:latin typeface="Cambria Math" panose="02040503050406030204" pitchFamily="18" charset="0"/>
                              <a:ea typeface="Cambria Math" panose="02040503050406030204" pitchFamily="18" charset="0"/>
                            </a:rPr>
                          </m:ctrlPr>
                        </m:sSupPr>
                        <m:e>
                          <m:r>
                            <a:rPr lang="fr-CH" sz="1800" b="1" i="1">
                              <a:latin typeface="Cambria Math" panose="02040503050406030204" pitchFamily="18" charset="0"/>
                              <a:ea typeface="Cambria Math" panose="02040503050406030204" pitchFamily="18" charset="0"/>
                            </a:rPr>
                            <m:t>𝜷</m:t>
                          </m:r>
                        </m:e>
                        <m:sup>
                          <m:r>
                            <a:rPr lang="fr-CH" sz="1800" b="1" i="1" smtClean="0">
                              <a:latin typeface="Cambria Math" panose="02040503050406030204" pitchFamily="18" charset="0"/>
                              <a:ea typeface="Cambria Math" panose="02040503050406030204" pitchFamily="18" charset="0"/>
                            </a:rPr>
                            <m:t>𝑻</m:t>
                          </m:r>
                        </m:sup>
                      </m:sSup>
                      <m:r>
                        <a:rPr lang="fr-CH" sz="1800" b="1" i="1">
                          <a:latin typeface="Cambria Math" panose="02040503050406030204" pitchFamily="18" charset="0"/>
                          <a:ea typeface="Cambria Math" panose="02040503050406030204" pitchFamily="18" charset="0"/>
                        </a:rPr>
                        <m:t>𝜷</m:t>
                      </m:r>
                    </m:oMath>
                  </m:oMathPara>
                </a14:m>
                <a:br>
                  <a:rPr lang="fr-CH" sz="1800" b="1" i="1" dirty="0">
                    <a:latin typeface="Cambria Math" panose="02040503050406030204" pitchFamily="18" charset="0"/>
                  </a:rPr>
                </a:br>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rPr>
                        <m:t>+</m:t>
                      </m:r>
                      <m:r>
                        <a:rPr lang="fr-CH" sz="1800" b="0" i="1" smtClean="0">
                          <a:latin typeface="Cambria Math" panose="02040503050406030204" pitchFamily="18" charset="0"/>
                        </a:rPr>
                        <m:t>2</m:t>
                      </m:r>
                      <m:r>
                        <a:rPr lang="fr-CH" sz="1800" b="0" i="1" smtClean="0">
                          <a:latin typeface="Cambria Math" panose="02040503050406030204" pitchFamily="18" charset="0"/>
                          <a:ea typeface="Cambria Math" panose="02040503050406030204" pitchFamily="18" charset="0"/>
                        </a:rPr>
                        <m:t>𝛼</m:t>
                      </m:r>
                      <m:r>
                        <a:rPr lang="fr-CH" sz="1800" b="1" i="1">
                          <a:latin typeface="Cambria Math" panose="02040503050406030204" pitchFamily="18" charset="0"/>
                          <a:ea typeface="Cambria Math" panose="02040503050406030204" pitchFamily="18" charset="0"/>
                        </a:rPr>
                        <m:t>𝜷</m:t>
                      </m:r>
                      <m:r>
                        <a:rPr lang="fr-CH" sz="1800" b="1" i="1" smtClean="0">
                          <a:latin typeface="Cambria Math" panose="02040503050406030204" pitchFamily="18" charset="0"/>
                        </a:rPr>
                        <m:t>=</m:t>
                      </m:r>
                      <m:r>
                        <a:rPr lang="fr-CH" sz="1800" b="1" i="1" smtClean="0">
                          <a:latin typeface="Cambria Math" panose="02040503050406030204" pitchFamily="18" charset="0"/>
                        </a:rPr>
                        <m:t>𝟎</m:t>
                      </m:r>
                    </m:oMath>
                  </m:oMathPara>
                </a14:m>
                <a:endParaRPr lang="fr-CH" sz="1800" b="1" i="1" dirty="0">
                  <a:latin typeface="Cambria Math" panose="02040503050406030204" pitchFamily="18" charset="0"/>
                </a:endParaRPr>
              </a:p>
              <a:p>
                <a:pPr/>
                <a:br>
                  <a:rPr lang="fr-CH" sz="18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r-CH" sz="1800" b="1" i="1">
                          <a:solidFill>
                            <a:srgbClr val="FF0000"/>
                          </a:solidFill>
                          <a:latin typeface="Cambria Math" panose="02040503050406030204" pitchFamily="18" charset="0"/>
                          <a:ea typeface="Cambria Math" panose="02040503050406030204" pitchFamily="18" charset="0"/>
                        </a:rPr>
                        <m:t>𝜷</m:t>
                      </m:r>
                      <m:r>
                        <a:rPr lang="fr-CH" sz="1800" b="1" i="1">
                          <a:solidFill>
                            <a:srgbClr val="FF0000"/>
                          </a:solidFill>
                          <a:latin typeface="Cambria Math" panose="02040503050406030204" pitchFamily="18" charset="0"/>
                          <a:ea typeface="Cambria Math" panose="02040503050406030204" pitchFamily="18" charset="0"/>
                        </a:rPr>
                        <m:t>=</m:t>
                      </m:r>
                      <m:sSup>
                        <m:sSupPr>
                          <m:ctrlPr>
                            <a:rPr lang="fr-CH" sz="1800" b="1" i="1">
                              <a:solidFill>
                                <a:srgbClr val="FF0000"/>
                              </a:solidFill>
                              <a:latin typeface="Cambria Math" panose="02040503050406030204" pitchFamily="18" charset="0"/>
                              <a:ea typeface="Cambria Math" panose="02040503050406030204" pitchFamily="18" charset="0"/>
                            </a:rPr>
                          </m:ctrlPr>
                        </m:sSupPr>
                        <m:e>
                          <m:d>
                            <m:dPr>
                              <m:ctrlPr>
                                <a:rPr lang="fr-CH" sz="1800" b="1" i="1">
                                  <a:solidFill>
                                    <a:srgbClr val="FF0000"/>
                                  </a:solidFill>
                                  <a:latin typeface="Cambria Math" panose="02040503050406030204" pitchFamily="18" charset="0"/>
                                  <a:ea typeface="Cambria Math" panose="02040503050406030204" pitchFamily="18" charset="0"/>
                                </a:rPr>
                              </m:ctrlPr>
                            </m:dPr>
                            <m:e>
                              <m:sSup>
                                <m:sSupPr>
                                  <m:ctrlPr>
                                    <a:rPr lang="fr-CH" sz="1800" b="1" i="1">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a:solidFill>
                                    <a:srgbClr val="FF0000"/>
                                  </a:solidFill>
                                  <a:latin typeface="Cambria Math" panose="02040503050406030204" pitchFamily="18" charset="0"/>
                                </a:rPr>
                                <m:t>𝑿</m:t>
                              </m:r>
                              <m:r>
                                <a:rPr lang="fr-CH" sz="1800" b="1" i="1" smtClean="0">
                                  <a:solidFill>
                                    <a:srgbClr val="FF0000"/>
                                  </a:solidFill>
                                  <a:latin typeface="Cambria Math" panose="02040503050406030204" pitchFamily="18" charset="0"/>
                                </a:rPr>
                                <m:t>+</m:t>
                              </m:r>
                              <m:r>
                                <a:rPr lang="fr-CH" sz="1800" b="1" i="1" smtClean="0">
                                  <a:solidFill>
                                    <a:srgbClr val="FF0000"/>
                                  </a:solidFill>
                                  <a:latin typeface="Cambria Math" panose="02040503050406030204" pitchFamily="18" charset="0"/>
                                  <a:ea typeface="Cambria Math" panose="02040503050406030204" pitchFamily="18" charset="0"/>
                                </a:rPr>
                                <m:t>𝝀</m:t>
                              </m:r>
                              <m:r>
                                <a:rPr lang="fr-CH" sz="1800" b="1" i="1" smtClean="0">
                                  <a:solidFill>
                                    <a:srgbClr val="FF0000"/>
                                  </a:solidFill>
                                  <a:latin typeface="Cambria Math" panose="02040503050406030204" pitchFamily="18" charset="0"/>
                                  <a:ea typeface="Cambria Math" panose="02040503050406030204" pitchFamily="18" charset="0"/>
                                </a:rPr>
                                <m:t>𝚰</m:t>
                              </m:r>
                            </m:e>
                          </m:d>
                        </m:e>
                        <m:sup>
                          <m:r>
                            <a:rPr lang="fr-CH" sz="1800" b="1" i="1">
                              <a:solidFill>
                                <a:srgbClr val="FF0000"/>
                              </a:solidFill>
                              <a:latin typeface="Cambria Math" panose="02040503050406030204" pitchFamily="18" charset="0"/>
                              <a:ea typeface="Cambria Math" panose="02040503050406030204" pitchFamily="18" charset="0"/>
                            </a:rPr>
                            <m:t>−</m:t>
                          </m:r>
                          <m:r>
                            <a:rPr lang="fr-CH" sz="1800" b="1" i="1">
                              <a:solidFill>
                                <a:srgbClr val="FF0000"/>
                              </a:solidFill>
                              <a:latin typeface="Cambria Math" panose="02040503050406030204" pitchFamily="18" charset="0"/>
                              <a:ea typeface="Cambria Math" panose="02040503050406030204" pitchFamily="18" charset="0"/>
                            </a:rPr>
                            <m:t>𝟏</m:t>
                          </m:r>
                        </m:sup>
                      </m:sSup>
                      <m:r>
                        <m:rPr>
                          <m:nor/>
                        </m:rPr>
                        <a:rPr lang="fr-CH" sz="1800" b="1" dirty="0">
                          <a:solidFill>
                            <a:srgbClr val="FF0000"/>
                          </a:solidFill>
                        </a:rPr>
                        <m:t> </m:t>
                      </m:r>
                      <m:sSup>
                        <m:sSupPr>
                          <m:ctrlPr>
                            <a:rPr lang="fr-CH" sz="1800" b="1" i="1">
                              <a:solidFill>
                                <a:srgbClr val="FF0000"/>
                              </a:solidFill>
                              <a:latin typeface="Cambria Math" panose="02040503050406030204" pitchFamily="18" charset="0"/>
                            </a:rPr>
                          </m:ctrlPr>
                        </m:sSupPr>
                        <m:e>
                          <m:r>
                            <a:rPr lang="fr-CH" sz="1800" b="1" i="1">
                              <a:solidFill>
                                <a:srgbClr val="FF0000"/>
                              </a:solidFill>
                              <a:latin typeface="Cambria Math" panose="02040503050406030204" pitchFamily="18" charset="0"/>
                            </a:rPr>
                            <m:t>𝑿</m:t>
                          </m:r>
                        </m:e>
                        <m:sup>
                          <m:r>
                            <a:rPr lang="fr-CH" sz="1800" b="1" i="1">
                              <a:solidFill>
                                <a:srgbClr val="FF0000"/>
                              </a:solidFill>
                              <a:latin typeface="Cambria Math" panose="02040503050406030204" pitchFamily="18" charset="0"/>
                            </a:rPr>
                            <m:t>𝑻</m:t>
                          </m:r>
                        </m:sup>
                      </m:sSup>
                      <m:r>
                        <a:rPr lang="fr-CH" sz="1800" b="1" i="1">
                          <a:solidFill>
                            <a:srgbClr val="FF0000"/>
                          </a:solidFill>
                          <a:latin typeface="Cambria Math" panose="02040503050406030204" pitchFamily="18" charset="0"/>
                        </a:rPr>
                        <m:t>𝒚</m:t>
                      </m:r>
                    </m:oMath>
                  </m:oMathPara>
                </a14:m>
                <a:endParaRPr lang="fr-CH" sz="1800" b="1" i="1" dirty="0">
                  <a:latin typeface="Cambria Math" panose="02040503050406030204" pitchFamily="18" charset="0"/>
                </a:endParaRPr>
              </a:p>
            </p:txBody>
          </p:sp>
        </mc:Choice>
        <mc:Fallback>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3163287" y="1541880"/>
                <a:ext cx="5865426" cy="1887120"/>
              </a:xfrm>
              <a:prstGeom prst="rect">
                <a:avLst/>
              </a:prstGeom>
              <a:blipFill>
                <a:blip r:embed="rId4"/>
                <a:stretch>
                  <a:fillRect b="-2000"/>
                </a:stretch>
              </a:blipFill>
            </p:spPr>
            <p:txBody>
              <a:bodyPr/>
              <a:lstStyle/>
              <a:p>
                <a:r>
                  <a:rPr lang="en-CH">
                    <a:noFill/>
                  </a:rPr>
                  <a:t> </a:t>
                </a:r>
              </a:p>
            </p:txBody>
          </p:sp>
        </mc:Fallback>
      </mc:AlternateContent>
    </p:spTree>
    <p:extLst>
      <p:ext uri="{BB962C8B-B14F-4D97-AF65-F5344CB8AC3E}">
        <p14:creationId xmlns:p14="http://schemas.microsoft.com/office/powerpoint/2010/main" val="41782850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Lasso (L1)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3054000" y="3370303"/>
            <a:ext cx="4714752" cy="584775"/>
          </a:xfrm>
          <a:prstGeom prst="rect">
            <a:avLst/>
          </a:prstGeom>
          <a:noFill/>
        </p:spPr>
        <p:txBody>
          <a:bodyPr wrap="none" rtlCol="0">
            <a:spAutoFit/>
          </a:bodyPr>
          <a:lstStyle/>
          <a:p>
            <a:r>
              <a:rPr lang="en-GB" sz="3200" dirty="0" err="1">
                <a:hlinkClick r:id="rId2"/>
              </a:rPr>
              <a:t>sklearn.linear_model.Lasso</a:t>
            </a:r>
            <a:endParaRPr lang="en-CH" sz="32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054C98E-38C6-CF5C-6213-2ECCEFEE3682}"/>
                  </a:ext>
                </a:extLst>
              </p:cNvPr>
              <p:cNvSpPr txBox="1"/>
              <p:nvPr/>
            </p:nvSpPr>
            <p:spPr>
              <a:xfrm>
                <a:off x="838200" y="4422003"/>
                <a:ext cx="9993505" cy="1959767"/>
              </a:xfrm>
              <a:prstGeom prst="rect">
                <a:avLst/>
              </a:prstGeom>
              <a:noFill/>
            </p:spPr>
            <p:txBody>
              <a:bodyPr wrap="none" rtlCol="0">
                <a:spAutoFit/>
              </a:bodyPr>
              <a:lstStyle/>
              <a:p>
                <a:pPr marL="285750" indent="-285750">
                  <a:buFont typeface="Arial" panose="020B0604020202020204" pitchFamily="34" charset="0"/>
                  <a:buChar char="•"/>
                </a:pPr>
                <a:r>
                  <a:rPr lang="en-CH" sz="2000" dirty="0"/>
                  <a:t>This approach </a:t>
                </a:r>
                <a:r>
                  <a:rPr lang="fr-CH" sz="2000" dirty="0" err="1"/>
                  <a:t>puts</a:t>
                </a:r>
                <a:r>
                  <a:rPr lang="fr-CH" sz="2000" dirty="0"/>
                  <a:t> a </a:t>
                </a:r>
                <a:r>
                  <a:rPr lang="fr-CH" sz="2000" dirty="0" err="1">
                    <a:solidFill>
                      <a:srgbClr val="FF0000"/>
                    </a:solidFill>
                  </a:rPr>
                  <a:t>linear</a:t>
                </a:r>
                <a:r>
                  <a:rPr lang="fr-CH" sz="2000" dirty="0"/>
                  <a:t> (</a:t>
                </a:r>
                <a14:m>
                  <m:oMath xmlns:m="http://schemas.openxmlformats.org/officeDocument/2006/math">
                    <m:r>
                      <a:rPr lang="fr-CH" sz="2000" b="0" i="1" smtClean="0">
                        <a:latin typeface="Cambria Math" panose="02040503050406030204" pitchFamily="18" charset="0"/>
                        <a:ea typeface="Cambria Math" panose="02040503050406030204" pitchFamily="18" charset="0"/>
                      </a:rPr>
                      <m:t>𝛼</m:t>
                    </m:r>
                    <m:nary>
                      <m:naryPr>
                        <m:chr m:val="∑"/>
                        <m:ctrlPr>
                          <a:rPr lang="fr-CH" sz="2000" b="1" i="1">
                            <a:latin typeface="Cambria Math" panose="02040503050406030204" pitchFamily="18" charset="0"/>
                            <a:ea typeface="Cambria Math" panose="02040503050406030204" pitchFamily="18" charset="0"/>
                          </a:rPr>
                        </m:ctrlPr>
                      </m:naryPr>
                      <m:sub>
                        <m:r>
                          <m:rPr>
                            <m:brk m:alnAt="23"/>
                          </m:rPr>
                          <a:rPr lang="fr-CH" sz="2000" b="1" i="1">
                            <a:latin typeface="Cambria Math" panose="02040503050406030204" pitchFamily="18" charset="0"/>
                            <a:ea typeface="Cambria Math" panose="02040503050406030204" pitchFamily="18" charset="0"/>
                          </a:rPr>
                          <m:t>𝒊</m:t>
                        </m:r>
                        <m:r>
                          <a:rPr lang="fr-CH" sz="2000" b="1" i="1">
                            <a:latin typeface="Cambria Math" panose="02040503050406030204" pitchFamily="18" charset="0"/>
                            <a:ea typeface="Cambria Math" panose="02040503050406030204" pitchFamily="18" charset="0"/>
                          </a:rPr>
                          <m:t>=</m:t>
                        </m:r>
                        <m:r>
                          <a:rPr lang="fr-CH" sz="2000" b="1" i="1">
                            <a:latin typeface="Cambria Math" panose="02040503050406030204" pitchFamily="18" charset="0"/>
                            <a:ea typeface="Cambria Math" panose="02040503050406030204" pitchFamily="18" charset="0"/>
                          </a:rPr>
                          <m:t>𝟎</m:t>
                        </m:r>
                      </m:sub>
                      <m:sup>
                        <m:r>
                          <a:rPr lang="fr-CH" sz="2000" b="1" i="1">
                            <a:latin typeface="Cambria Math" panose="02040503050406030204" pitchFamily="18" charset="0"/>
                            <a:ea typeface="Cambria Math" panose="02040503050406030204" pitchFamily="18" charset="0"/>
                          </a:rPr>
                          <m:t>𝑴</m:t>
                        </m:r>
                      </m:sup>
                      <m:e>
                        <m:d>
                          <m:dPr>
                            <m:begChr m:val="|"/>
                            <m:endChr m:val="|"/>
                            <m:ctrlPr>
                              <a:rPr lang="fr-CH" sz="2000" b="1" i="1">
                                <a:latin typeface="Cambria Math" panose="02040503050406030204" pitchFamily="18" charset="0"/>
                                <a:ea typeface="Cambria Math" panose="02040503050406030204" pitchFamily="18" charset="0"/>
                              </a:rPr>
                            </m:ctrlPr>
                          </m:dPr>
                          <m:e>
                            <m:sSub>
                              <m:sSubPr>
                                <m:ctrlPr>
                                  <a:rPr lang="fr-CH" sz="2000" b="1" i="1">
                                    <a:latin typeface="Cambria Math" panose="02040503050406030204" pitchFamily="18" charset="0"/>
                                    <a:ea typeface="Cambria Math" panose="02040503050406030204" pitchFamily="18" charset="0"/>
                                  </a:rPr>
                                </m:ctrlPr>
                              </m:sSubPr>
                              <m:e>
                                <m:r>
                                  <a:rPr lang="fr-CH" sz="2000" b="1" i="1">
                                    <a:latin typeface="Cambria Math" panose="02040503050406030204" pitchFamily="18" charset="0"/>
                                    <a:ea typeface="Cambria Math" panose="02040503050406030204" pitchFamily="18" charset="0"/>
                                  </a:rPr>
                                  <m:t>𝜷</m:t>
                                </m:r>
                              </m:e>
                              <m:sub>
                                <m:r>
                                  <a:rPr lang="fr-CH" sz="2000" b="1" i="1">
                                    <a:latin typeface="Cambria Math" panose="02040503050406030204" pitchFamily="18" charset="0"/>
                                    <a:ea typeface="Cambria Math" panose="02040503050406030204" pitchFamily="18" charset="0"/>
                                  </a:rPr>
                                  <m:t>𝒊</m:t>
                                </m:r>
                              </m:sub>
                            </m:sSub>
                          </m:e>
                        </m:d>
                      </m:e>
                    </m:nary>
                  </m:oMath>
                </a14:m>
                <a:r>
                  <a:rPr lang="fr-CH" sz="2000" dirty="0"/>
                  <a:t>) penalty on the coefficients </a:t>
                </a:r>
                <a14:m>
                  <m:oMath xmlns:m="http://schemas.openxmlformats.org/officeDocument/2006/math">
                    <m:r>
                      <a:rPr lang="fr-CH" sz="2000" b="1" i="1">
                        <a:latin typeface="Cambria Math" panose="02040503050406030204" pitchFamily="18" charset="0"/>
                        <a:ea typeface="Cambria Math" panose="02040503050406030204" pitchFamily="18" charset="0"/>
                      </a:rPr>
                      <m:t>𝜷</m:t>
                    </m:r>
                  </m:oMath>
                </a14:m>
                <a:r>
                  <a:rPr lang="fr-CH" sz="2000" dirty="0"/>
                  <a:t>. Large </a:t>
                </a:r>
                <a14:m>
                  <m:oMath xmlns:m="http://schemas.openxmlformats.org/officeDocument/2006/math">
                    <m:r>
                      <a:rPr lang="fr-CH" sz="2000" b="1" i="1">
                        <a:latin typeface="Cambria Math" panose="02040503050406030204" pitchFamily="18" charset="0"/>
                        <a:ea typeface="Cambria Math" panose="02040503050406030204" pitchFamily="18" charset="0"/>
                      </a:rPr>
                      <m:t>𝜷</m:t>
                    </m:r>
                    <m:r>
                      <a:rPr lang="fr-CH" sz="2000" b="1" i="1">
                        <a:latin typeface="Cambria Math" panose="02040503050406030204" pitchFamily="18" charset="0"/>
                        <a:ea typeface="Cambria Math" panose="02040503050406030204" pitchFamily="18" charset="0"/>
                      </a:rPr>
                      <m:t> </m:t>
                    </m:r>
                  </m:oMath>
                </a14:m>
                <a:r>
                  <a:rPr lang="fr-CH" sz="2000" dirty="0" err="1"/>
                  <a:t>produce</a:t>
                </a:r>
                <a:r>
                  <a:rPr lang="fr-CH" sz="2000" dirty="0"/>
                  <a:t> a</a:t>
                </a:r>
                <a:br>
                  <a:rPr lang="fr-CH" sz="2000" dirty="0"/>
                </a:br>
                <a:r>
                  <a:rPr lang="fr-CH" sz="2000" dirty="0"/>
                  <a:t>large penalty and are </a:t>
                </a:r>
                <a:r>
                  <a:rPr lang="fr-CH" sz="2000" dirty="0" err="1"/>
                  <a:t>disfavored</a:t>
                </a:r>
                <a:r>
                  <a:rPr lang="fr-CH" sz="2000" dirty="0"/>
                  <a:t>, but </a:t>
                </a:r>
                <a:r>
                  <a:rPr lang="fr-CH" sz="2000" dirty="0" err="1"/>
                  <a:t>less</a:t>
                </a:r>
                <a:r>
                  <a:rPr lang="fr-CH" sz="2000" dirty="0"/>
                  <a:t> </a:t>
                </a:r>
                <a:r>
                  <a:rPr lang="fr-CH" sz="2000" dirty="0" err="1"/>
                  <a:t>compared</a:t>
                </a:r>
                <a:r>
                  <a:rPr lang="fr-CH" sz="2000" dirty="0"/>
                  <a:t> to Ridge. This </a:t>
                </a:r>
                <a:r>
                  <a:rPr lang="fr-CH" sz="2000" dirty="0" err="1"/>
                  <a:t>produces</a:t>
                </a:r>
                <a:r>
                  <a:rPr lang="fr-CH" sz="2000" dirty="0"/>
                  <a:t> more stable </a:t>
                </a:r>
                <a:br>
                  <a:rPr lang="fr-CH" sz="2000" dirty="0"/>
                </a:br>
                <a:r>
                  <a:rPr lang="fr-CH" sz="2000" dirty="0"/>
                  <a:t>and </a:t>
                </a:r>
                <a:r>
                  <a:rPr lang="fr-CH" sz="2000" dirty="0" err="1"/>
                  <a:t>smoother</a:t>
                </a:r>
                <a:r>
                  <a:rPr lang="fr-CH" sz="2000" dirty="0"/>
                  <a:t> solutions, </a:t>
                </a:r>
                <a:r>
                  <a:rPr lang="fr-CH" sz="2000" dirty="0" err="1"/>
                  <a:t>where</a:t>
                </a:r>
                <a:r>
                  <a:rPr lang="fr-CH" sz="2000" dirty="0"/>
                  <a:t> </a:t>
                </a:r>
                <a:r>
                  <a:rPr lang="fr-CH" sz="2000" dirty="0" err="1"/>
                  <a:t>many</a:t>
                </a:r>
                <a:r>
                  <a:rPr lang="fr-CH" sz="2000" dirty="0"/>
                  <a:t> </a:t>
                </a:r>
                <a14:m>
                  <m:oMath xmlns:m="http://schemas.openxmlformats.org/officeDocument/2006/math">
                    <m:sSub>
                      <m:sSubPr>
                        <m:ctrlPr>
                          <a:rPr lang="fr-CH" sz="2000" b="1" i="1">
                            <a:latin typeface="Cambria Math" panose="02040503050406030204" pitchFamily="18" charset="0"/>
                            <a:ea typeface="Cambria Math" panose="02040503050406030204" pitchFamily="18" charset="0"/>
                          </a:rPr>
                        </m:ctrlPr>
                      </m:sSubPr>
                      <m:e>
                        <m:r>
                          <a:rPr lang="fr-CH" sz="2000" b="1" i="1">
                            <a:latin typeface="Cambria Math" panose="02040503050406030204" pitchFamily="18" charset="0"/>
                            <a:ea typeface="Cambria Math" panose="02040503050406030204" pitchFamily="18" charset="0"/>
                          </a:rPr>
                          <m:t>𝜷</m:t>
                        </m:r>
                      </m:e>
                      <m:sub>
                        <m:r>
                          <a:rPr lang="fr-CH" sz="2000" b="1" i="1">
                            <a:latin typeface="Cambria Math" panose="02040503050406030204" pitchFamily="18" charset="0"/>
                            <a:ea typeface="Cambria Math" panose="02040503050406030204" pitchFamily="18" charset="0"/>
                          </a:rPr>
                          <m:t>𝒊</m:t>
                        </m:r>
                      </m:sub>
                    </m:sSub>
                  </m:oMath>
                </a14:m>
                <a:r>
                  <a:rPr lang="fr-CH" sz="2000" dirty="0"/>
                  <a:t> are 0 (variable </a:t>
                </a:r>
                <a:r>
                  <a:rPr lang="fr-CH" sz="2000" dirty="0" err="1"/>
                  <a:t>selection</a:t>
                </a:r>
                <a:r>
                  <a:rPr lang="fr-CH" sz="2000" dirty="0"/>
                  <a:t>)</a:t>
                </a:r>
                <a:br>
                  <a:rPr lang="fr-CH" sz="2000" dirty="0"/>
                </a:br>
                <a:endParaRPr lang="fr-CH" sz="2000" dirty="0"/>
              </a:p>
              <a:p>
                <a:pPr marL="285750" indent="-285750">
                  <a:buFont typeface="Arial" panose="020B0604020202020204" pitchFamily="34" charset="0"/>
                  <a:buChar char="•"/>
                </a:pPr>
                <a:r>
                  <a:rPr lang="fr-CH" sz="2000" dirty="0"/>
                  <a:t>Lasso </a:t>
                </a:r>
                <a:r>
                  <a:rPr lang="fr-CH" sz="2000" dirty="0" err="1"/>
                  <a:t>regression</a:t>
                </a:r>
                <a:r>
                  <a:rPr lang="fr-CH" sz="2000" dirty="0"/>
                  <a:t> </a:t>
                </a:r>
                <a:r>
                  <a:rPr lang="fr-CH" sz="2000" dirty="0" err="1"/>
                  <a:t>is</a:t>
                </a:r>
                <a:r>
                  <a:rPr lang="fr-CH" sz="2000" dirty="0"/>
                  <a:t> important if </a:t>
                </a:r>
                <a:r>
                  <a:rPr lang="fr-CH" sz="2000" dirty="0" err="1"/>
                  <a:t>features</a:t>
                </a:r>
                <a:r>
                  <a:rPr lang="fr-CH" sz="2000" dirty="0"/>
                  <a:t> are </a:t>
                </a:r>
                <a:r>
                  <a:rPr lang="fr-CH" sz="2000" dirty="0" err="1"/>
                  <a:t>colinear</a:t>
                </a:r>
                <a:r>
                  <a:rPr lang="fr-CH" sz="2000" dirty="0"/>
                  <a:t> (</a:t>
                </a:r>
                <a:r>
                  <a:rPr lang="fr-CH" sz="2000" dirty="0" err="1"/>
                  <a:t>strongly</a:t>
                </a:r>
                <a:r>
                  <a:rPr lang="fr-CH" sz="2000" dirty="0"/>
                  <a:t> </a:t>
                </a:r>
                <a:r>
                  <a:rPr lang="fr-CH" sz="2000" dirty="0" err="1"/>
                  <a:t>correlated</a:t>
                </a:r>
                <a:r>
                  <a:rPr lang="fr-CH" sz="2000" dirty="0"/>
                  <a:t>) or if </a:t>
                </a:r>
                <a:r>
                  <a:rPr lang="fr-CH" sz="2000" dirty="0" err="1"/>
                  <a:t>there</a:t>
                </a:r>
                <a:r>
                  <a:rPr lang="fr-CH" sz="2000" dirty="0"/>
                  <a:t> are not</a:t>
                </a:r>
                <a:br>
                  <a:rPr lang="fr-CH" sz="2000" dirty="0"/>
                </a:br>
                <a:r>
                  <a:rPr lang="fr-CH" sz="2000" dirty="0" err="1"/>
                  <a:t>enough</a:t>
                </a:r>
                <a:r>
                  <a:rPr lang="fr-CH" sz="2000" dirty="0"/>
                  <a:t> data to </a:t>
                </a:r>
                <a:r>
                  <a:rPr lang="fr-CH" sz="2000" dirty="0" err="1"/>
                  <a:t>calculate</a:t>
                </a:r>
                <a:r>
                  <a:rPr lang="fr-CH" sz="2000" dirty="0"/>
                  <a:t> </a:t>
                </a:r>
                <a:r>
                  <a:rPr lang="fr-CH" sz="2000" dirty="0" err="1"/>
                  <a:t>robust</a:t>
                </a:r>
                <a:r>
                  <a:rPr lang="fr-CH" sz="2000" dirty="0"/>
                  <a:t> solutions.</a:t>
                </a:r>
                <a:endParaRPr lang="en-CH" sz="2000" dirty="0"/>
              </a:p>
            </p:txBody>
          </p:sp>
        </mc:Choice>
        <mc:Fallback>
          <p:sp>
            <p:nvSpPr>
              <p:cNvPr id="8" name="TextBox 7">
                <a:extLst>
                  <a:ext uri="{FF2B5EF4-FFF2-40B4-BE49-F238E27FC236}">
                    <a16:creationId xmlns:a16="http://schemas.microsoft.com/office/drawing/2014/main" id="{9054C98E-38C6-CF5C-6213-2ECCEFEE3682}"/>
                  </a:ext>
                </a:extLst>
              </p:cNvPr>
              <p:cNvSpPr txBox="1">
                <a:spLocks noRot="1" noChangeAspect="1" noMove="1" noResize="1" noEditPoints="1" noAdjustHandles="1" noChangeArrowheads="1" noChangeShapeType="1" noTextEdit="1"/>
              </p:cNvSpPr>
              <p:nvPr/>
            </p:nvSpPr>
            <p:spPr>
              <a:xfrm>
                <a:off x="838200" y="4422003"/>
                <a:ext cx="9993505" cy="1959767"/>
              </a:xfrm>
              <a:prstGeom prst="rect">
                <a:avLst/>
              </a:prstGeom>
              <a:blipFill>
                <a:blip r:embed="rId3"/>
                <a:stretch>
                  <a:fillRect l="-635" t="-23871" b="-3871"/>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C8A74B-85CC-9FED-49CD-673323063169}"/>
                  </a:ext>
                </a:extLst>
              </p:cNvPr>
              <p:cNvSpPr txBox="1"/>
              <p:nvPr/>
            </p:nvSpPr>
            <p:spPr>
              <a:xfrm>
                <a:off x="2761292" y="1422811"/>
                <a:ext cx="5452382" cy="1738168"/>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nary>
                        <m:naryPr>
                          <m:chr m:val="∑"/>
                          <m:ctrlPr>
                            <a:rPr lang="fr-CH" sz="1800" b="1" i="1" smtClean="0">
                              <a:latin typeface="Cambria Math" panose="02040503050406030204" pitchFamily="18" charset="0"/>
                              <a:ea typeface="Cambria Math" panose="02040503050406030204" pitchFamily="18" charset="0"/>
                            </a:rPr>
                          </m:ctrlPr>
                        </m:naryPr>
                        <m:sub>
                          <m:r>
                            <m:rPr>
                              <m:brk m:alnAt="23"/>
                            </m:rPr>
                            <a:rPr lang="fr-CH" sz="1800" b="1" i="1" smtClean="0">
                              <a:latin typeface="Cambria Math" panose="02040503050406030204" pitchFamily="18" charset="0"/>
                              <a:ea typeface="Cambria Math" panose="02040503050406030204" pitchFamily="18" charset="0"/>
                            </a:rPr>
                            <m:t>𝒊</m:t>
                          </m:r>
                          <m:r>
                            <a:rPr lang="fr-CH" sz="1800" b="1" i="1" smtClean="0">
                              <a:latin typeface="Cambria Math" panose="02040503050406030204" pitchFamily="18" charset="0"/>
                              <a:ea typeface="Cambria Math" panose="02040503050406030204" pitchFamily="18" charset="0"/>
                            </a:rPr>
                            <m:t>=</m:t>
                          </m:r>
                          <m:r>
                            <a:rPr lang="fr-CH" sz="1800" b="1" i="1" smtClean="0">
                              <a:latin typeface="Cambria Math" panose="02040503050406030204" pitchFamily="18" charset="0"/>
                              <a:ea typeface="Cambria Math" panose="02040503050406030204" pitchFamily="18" charset="0"/>
                            </a:rPr>
                            <m:t>𝟎</m:t>
                          </m:r>
                        </m:sub>
                        <m:sup>
                          <m:r>
                            <a:rPr lang="fr-CH" sz="1800" b="1" i="1" smtClean="0">
                              <a:latin typeface="Cambria Math" panose="02040503050406030204" pitchFamily="18" charset="0"/>
                              <a:ea typeface="Cambria Math" panose="02040503050406030204" pitchFamily="18" charset="0"/>
                            </a:rPr>
                            <m:t>𝑴</m:t>
                          </m:r>
                        </m:sup>
                        <m:e>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e>
                      </m:nary>
                    </m:oMath>
                  </m:oMathPara>
                </a14:m>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r>
                        <a:rPr lang="fr-CH" sz="1800" b="1" i="1" smtClean="0">
                          <a:latin typeface="Cambria Math" panose="02040503050406030204" pitchFamily="18" charset="0"/>
                          <a:ea typeface="Cambria Math" panose="02040503050406030204" pitchFamily="18" charset="0"/>
                        </a:rPr>
                        <m:t>∙</m:t>
                      </m:r>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r>
                        <a:rPr lang="fr-CH" sz="1800" b="1" i="1" smtClean="0">
                          <a:latin typeface="Cambria Math" panose="02040503050406030204" pitchFamily="18" charset="0"/>
                        </a:rPr>
                        <m:t>=</m:t>
                      </m:r>
                      <m:r>
                        <a:rPr lang="fr-CH" sz="1800" b="1" i="1" smtClean="0">
                          <a:latin typeface="Cambria Math" panose="02040503050406030204" pitchFamily="18" charset="0"/>
                        </a:rPr>
                        <m:t>𝟎</m:t>
                      </m:r>
                    </m:oMath>
                  </m:oMathPara>
                </a14:m>
                <a:endParaRPr lang="fr-CH" sz="1800" b="1" i="1" dirty="0">
                  <a:latin typeface="Cambria Math" panose="02040503050406030204" pitchFamily="18" charset="0"/>
                </a:endParaRPr>
              </a:p>
            </p:txBody>
          </p:sp>
        </mc:Choice>
        <mc:Fallback>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2761292" y="1422811"/>
                <a:ext cx="5452382" cy="1738168"/>
              </a:xfrm>
              <a:prstGeom prst="rect">
                <a:avLst/>
              </a:prstGeom>
              <a:blipFill>
                <a:blip r:embed="rId4"/>
                <a:stretch>
                  <a:fillRect t="-46763" b="-25180"/>
                </a:stretch>
              </a:blipFill>
            </p:spPr>
            <p:txBody>
              <a:bodyPr/>
              <a:lstStyle/>
              <a:p>
                <a:r>
                  <a:rPr lang="en-CH">
                    <a:noFill/>
                  </a:rPr>
                  <a:t> </a:t>
                </a:r>
              </a:p>
            </p:txBody>
          </p:sp>
        </mc:Fallback>
      </mc:AlternateContent>
      <p:grpSp>
        <p:nvGrpSpPr>
          <p:cNvPr id="33" name="Group 32">
            <a:extLst>
              <a:ext uri="{FF2B5EF4-FFF2-40B4-BE49-F238E27FC236}">
                <a16:creationId xmlns:a16="http://schemas.microsoft.com/office/drawing/2014/main" id="{5FEB48C4-EDD6-D322-1C96-2AA353CEDC12}"/>
              </a:ext>
            </a:extLst>
          </p:cNvPr>
          <p:cNvGrpSpPr/>
          <p:nvPr/>
        </p:nvGrpSpPr>
        <p:grpSpPr>
          <a:xfrm>
            <a:off x="9177593" y="448692"/>
            <a:ext cx="2685362" cy="3841426"/>
            <a:chOff x="9715500" y="614131"/>
            <a:chExt cx="2685362" cy="3841426"/>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C358A3-4FFA-4976-DF80-D93B51FB95DE}"/>
                    </a:ext>
                  </a:extLst>
                </p:cNvPr>
                <p:cNvSpPr txBox="1"/>
                <p:nvPr/>
              </p:nvSpPr>
              <p:spPr>
                <a:xfrm>
                  <a:off x="10294794" y="614131"/>
                  <a:ext cx="1408338" cy="379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oMath>
                    </m:oMathPara>
                  </a14:m>
                  <a:endParaRPr lang="en-CH" dirty="0"/>
                </a:p>
              </p:txBody>
            </p:sp>
          </mc:Choice>
          <mc:Fallback xmlns="">
            <p:sp>
              <p:nvSpPr>
                <p:cNvPr id="18" name="TextBox 17">
                  <a:extLst>
                    <a:ext uri="{FF2B5EF4-FFF2-40B4-BE49-F238E27FC236}">
                      <a16:creationId xmlns:a16="http://schemas.microsoft.com/office/drawing/2014/main" id="{9DC358A3-4FFA-4976-DF80-D93B51FB95DE}"/>
                    </a:ext>
                  </a:extLst>
                </p:cNvPr>
                <p:cNvSpPr txBox="1">
                  <a:spLocks noRot="1" noChangeAspect="1" noMove="1" noResize="1" noEditPoints="1" noAdjustHandles="1" noChangeArrowheads="1" noChangeShapeType="1" noTextEdit="1"/>
                </p:cNvSpPr>
                <p:nvPr/>
              </p:nvSpPr>
              <p:spPr>
                <a:xfrm>
                  <a:off x="10294794" y="614131"/>
                  <a:ext cx="1408338" cy="379778"/>
                </a:xfrm>
                <a:prstGeom prst="rect">
                  <a:avLst/>
                </a:prstGeom>
                <a:blipFill>
                  <a:blip r:embed="rId5"/>
                  <a:stretch>
                    <a:fillRect b="-9677"/>
                  </a:stretch>
                </a:blipFill>
              </p:spPr>
              <p:txBody>
                <a:bodyPr/>
                <a:lstStyle/>
                <a:p>
                  <a:r>
                    <a:rPr lang="en-CH">
                      <a:noFill/>
                    </a:rPr>
                    <a:t> </a:t>
                  </a:r>
                </a:p>
              </p:txBody>
            </p:sp>
          </mc:Fallback>
        </mc:AlternateContent>
        <p:grpSp>
          <p:nvGrpSpPr>
            <p:cNvPr id="32" name="Group 31">
              <a:extLst>
                <a:ext uri="{FF2B5EF4-FFF2-40B4-BE49-F238E27FC236}">
                  <a16:creationId xmlns:a16="http://schemas.microsoft.com/office/drawing/2014/main" id="{84B4834F-E9B8-6CF2-6EF0-CF8AC7E3A27D}"/>
                </a:ext>
              </a:extLst>
            </p:cNvPr>
            <p:cNvGrpSpPr/>
            <p:nvPr/>
          </p:nvGrpSpPr>
          <p:grpSpPr>
            <a:xfrm>
              <a:off x="9715500" y="914400"/>
              <a:ext cx="2685362" cy="3541157"/>
              <a:chOff x="9715500" y="914400"/>
              <a:chExt cx="2685362" cy="3541157"/>
            </a:xfrm>
          </p:grpSpPr>
          <p:cxnSp>
            <p:nvCxnSpPr>
              <p:cNvPr id="6" name="Straight Arrow Connector 5">
                <a:extLst>
                  <a:ext uri="{FF2B5EF4-FFF2-40B4-BE49-F238E27FC236}">
                    <a16:creationId xmlns:a16="http://schemas.microsoft.com/office/drawing/2014/main" id="{5F69DFD4-D82E-74C8-1CF3-F2774AC0F7C7}"/>
                  </a:ext>
                </a:extLst>
              </p:cNvPr>
              <p:cNvCxnSpPr/>
              <p:nvPr/>
            </p:nvCxnSpPr>
            <p:spPr>
              <a:xfrm>
                <a:off x="9715500" y="2105514"/>
                <a:ext cx="1926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CF63DF-272F-416E-B23D-D6BCC5FFAA19}"/>
                  </a:ext>
                </a:extLst>
              </p:cNvPr>
              <p:cNvCxnSpPr/>
              <p:nvPr/>
            </p:nvCxnSpPr>
            <p:spPr>
              <a:xfrm flipV="1">
                <a:off x="10711543" y="914400"/>
                <a:ext cx="0" cy="163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77D8E96-BF3F-B00F-58CD-975D56D54D4E}"/>
                  </a:ext>
                </a:extLst>
              </p:cNvPr>
              <p:cNvCxnSpPr>
                <a:cxnSpLocks/>
              </p:cNvCxnSpPr>
              <p:nvPr/>
            </p:nvCxnSpPr>
            <p:spPr>
              <a:xfrm flipV="1">
                <a:off x="10711543" y="942851"/>
                <a:ext cx="930728" cy="116266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912FC76-F41D-5801-D244-1D2605DAB97A}"/>
                  </a:ext>
                </a:extLst>
              </p:cNvPr>
              <p:cNvCxnSpPr>
                <a:cxnSpLocks/>
              </p:cNvCxnSpPr>
              <p:nvPr/>
            </p:nvCxnSpPr>
            <p:spPr>
              <a:xfrm flipH="1" flipV="1">
                <a:off x="9715500" y="942850"/>
                <a:ext cx="996043" cy="1162664"/>
              </a:xfrm>
              <a:prstGeom prst="line">
                <a:avLst/>
              </a:prstGeom>
              <a:ln w="571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2927A30-CE09-5434-FBB8-F4DD205FA0C5}"/>
                      </a:ext>
                    </a:extLst>
                  </p:cNvPr>
                  <p:cNvSpPr txBox="1"/>
                  <p:nvPr/>
                </p:nvSpPr>
                <p:spPr>
                  <a:xfrm>
                    <a:off x="11353800" y="1892129"/>
                    <a:ext cx="1041621"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oMath>
                      </m:oMathPara>
                    </a14:m>
                    <a:endParaRPr lang="en-CH" dirty="0"/>
                  </a:p>
                </p:txBody>
              </p:sp>
            </mc:Choice>
            <mc:Fallback xmlns="">
              <p:sp>
                <p:nvSpPr>
                  <p:cNvPr id="20" name="TextBox 19">
                    <a:extLst>
                      <a:ext uri="{FF2B5EF4-FFF2-40B4-BE49-F238E27FC236}">
                        <a16:creationId xmlns:a16="http://schemas.microsoft.com/office/drawing/2014/main" id="{52927A30-CE09-5434-FBB8-F4DD205FA0C5}"/>
                      </a:ext>
                    </a:extLst>
                  </p:cNvPr>
                  <p:cNvSpPr txBox="1">
                    <a:spLocks noRot="1" noChangeAspect="1" noMove="1" noResize="1" noEditPoints="1" noAdjustHandles="1" noChangeArrowheads="1" noChangeShapeType="1" noTextEdit="1"/>
                  </p:cNvSpPr>
                  <p:nvPr/>
                </p:nvSpPr>
                <p:spPr>
                  <a:xfrm>
                    <a:off x="11353800" y="1892129"/>
                    <a:ext cx="1041621" cy="379842"/>
                  </a:xfrm>
                  <a:prstGeom prst="rect">
                    <a:avLst/>
                  </a:prstGeom>
                  <a:blipFill>
                    <a:blip r:embed="rId6"/>
                    <a:stretch>
                      <a:fillRect b="-9375"/>
                    </a:stretch>
                  </a:blipFill>
                </p:spPr>
                <p:txBody>
                  <a:bodyPr/>
                  <a:lstStyle/>
                  <a:p>
                    <a:r>
                      <a:rPr lang="en-CH">
                        <a:noFill/>
                      </a:rPr>
                      <a:t> </a:t>
                    </a:r>
                  </a:p>
                </p:txBody>
              </p:sp>
            </mc:Fallback>
          </mc:AlternateContent>
          <p:cxnSp>
            <p:nvCxnSpPr>
              <p:cNvPr id="21" name="Straight Arrow Connector 20">
                <a:extLst>
                  <a:ext uri="{FF2B5EF4-FFF2-40B4-BE49-F238E27FC236}">
                    <a16:creationId xmlns:a16="http://schemas.microsoft.com/office/drawing/2014/main" id="{C0F09B23-14D5-8FC0-F124-83A71993060C}"/>
                  </a:ext>
                </a:extLst>
              </p:cNvPr>
              <p:cNvCxnSpPr/>
              <p:nvPr/>
            </p:nvCxnSpPr>
            <p:spPr>
              <a:xfrm>
                <a:off x="9776361" y="3638121"/>
                <a:ext cx="1926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81521A0-8C3F-5A66-60B9-11338B33AFAF}"/>
                  </a:ext>
                </a:extLst>
              </p:cNvPr>
              <p:cNvCxnSpPr/>
              <p:nvPr/>
            </p:nvCxnSpPr>
            <p:spPr>
              <a:xfrm flipV="1">
                <a:off x="10772404" y="2822566"/>
                <a:ext cx="0" cy="163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88680A-D465-9E7F-27B9-A87B64167E4F}"/>
                  </a:ext>
                </a:extLst>
              </p:cNvPr>
              <p:cNvCxnSpPr>
                <a:cxnSpLocks/>
              </p:cNvCxnSpPr>
              <p:nvPr/>
            </p:nvCxnSpPr>
            <p:spPr>
              <a:xfrm flipV="1">
                <a:off x="10772404" y="3266439"/>
                <a:ext cx="869867" cy="1251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83D9F55-6EF3-EFBA-1A6D-2A70DA0C0575}"/>
                  </a:ext>
                </a:extLst>
              </p:cNvPr>
              <p:cNvCxnSpPr>
                <a:cxnSpLocks/>
              </p:cNvCxnSpPr>
              <p:nvPr/>
            </p:nvCxnSpPr>
            <p:spPr>
              <a:xfrm flipH="1">
                <a:off x="9776361" y="4030062"/>
                <a:ext cx="996042" cy="0"/>
              </a:xfrm>
              <a:prstGeom prst="line">
                <a:avLst/>
              </a:prstGeom>
              <a:ln w="571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EA44A70-FF51-B69A-462F-B9B3963A2DA7}"/>
                      </a:ext>
                    </a:extLst>
                  </p:cNvPr>
                  <p:cNvSpPr txBox="1"/>
                  <p:nvPr/>
                </p:nvSpPr>
                <p:spPr>
                  <a:xfrm>
                    <a:off x="10723109" y="2676346"/>
                    <a:ext cx="10409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oMath>
                      </m:oMathPara>
                    </a14:m>
                    <a:endParaRPr lang="en-CH" dirty="0"/>
                  </a:p>
                </p:txBody>
              </p:sp>
            </mc:Choice>
            <mc:Fallback xmlns="">
              <p:sp>
                <p:nvSpPr>
                  <p:cNvPr id="30" name="TextBox 29">
                    <a:extLst>
                      <a:ext uri="{FF2B5EF4-FFF2-40B4-BE49-F238E27FC236}">
                        <a16:creationId xmlns:a16="http://schemas.microsoft.com/office/drawing/2014/main" id="{5EA44A70-FF51-B69A-462F-B9B3963A2DA7}"/>
                      </a:ext>
                    </a:extLst>
                  </p:cNvPr>
                  <p:cNvSpPr txBox="1">
                    <a:spLocks noRot="1" noChangeAspect="1" noMove="1" noResize="1" noEditPoints="1" noAdjustHandles="1" noChangeArrowheads="1" noChangeShapeType="1" noTextEdit="1"/>
                  </p:cNvSpPr>
                  <p:nvPr/>
                </p:nvSpPr>
                <p:spPr>
                  <a:xfrm>
                    <a:off x="10723109" y="2676346"/>
                    <a:ext cx="1040945" cy="369332"/>
                  </a:xfrm>
                  <a:prstGeom prst="rect">
                    <a:avLst/>
                  </a:prstGeom>
                  <a:blipFill>
                    <a:blip r:embed="rId7"/>
                    <a:stretch>
                      <a:fillRect b="-1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995E6F-86C7-D7D9-10FC-F7F0B99CDA91}"/>
                      </a:ext>
                    </a:extLst>
                  </p:cNvPr>
                  <p:cNvSpPr txBox="1"/>
                  <p:nvPr/>
                </p:nvSpPr>
                <p:spPr>
                  <a:xfrm>
                    <a:off x="11359241" y="3472770"/>
                    <a:ext cx="1041621"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oMath>
                      </m:oMathPara>
                    </a14:m>
                    <a:endParaRPr lang="en-CH" dirty="0"/>
                  </a:p>
                </p:txBody>
              </p:sp>
            </mc:Choice>
            <mc:Fallback xmlns="">
              <p:sp>
                <p:nvSpPr>
                  <p:cNvPr id="31" name="TextBox 30">
                    <a:extLst>
                      <a:ext uri="{FF2B5EF4-FFF2-40B4-BE49-F238E27FC236}">
                        <a16:creationId xmlns:a16="http://schemas.microsoft.com/office/drawing/2014/main" id="{B5995E6F-86C7-D7D9-10FC-F7F0B99CDA91}"/>
                      </a:ext>
                    </a:extLst>
                  </p:cNvPr>
                  <p:cNvSpPr txBox="1">
                    <a:spLocks noRot="1" noChangeAspect="1" noMove="1" noResize="1" noEditPoints="1" noAdjustHandles="1" noChangeArrowheads="1" noChangeShapeType="1" noTextEdit="1"/>
                  </p:cNvSpPr>
                  <p:nvPr/>
                </p:nvSpPr>
                <p:spPr>
                  <a:xfrm>
                    <a:off x="11359241" y="3472770"/>
                    <a:ext cx="1041621" cy="379842"/>
                  </a:xfrm>
                  <a:prstGeom prst="rect">
                    <a:avLst/>
                  </a:prstGeom>
                  <a:blipFill>
                    <a:blip r:embed="rId8"/>
                    <a:stretch>
                      <a:fillRect b="-9677"/>
                    </a:stretch>
                  </a:blipFill>
                </p:spPr>
                <p:txBody>
                  <a:bodyPr/>
                  <a:lstStyle/>
                  <a:p>
                    <a:r>
                      <a:rPr lang="en-CH">
                        <a:noFill/>
                      </a:rPr>
                      <a:t> </a:t>
                    </a:r>
                  </a:p>
                </p:txBody>
              </p:sp>
            </mc:Fallback>
          </mc:AlternateContent>
        </p:grpSp>
      </p:grpSp>
    </p:spTree>
    <p:extLst>
      <p:ext uri="{BB962C8B-B14F-4D97-AF65-F5344CB8AC3E}">
        <p14:creationId xmlns:p14="http://schemas.microsoft.com/office/powerpoint/2010/main" val="12171126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838200" y="0"/>
            <a:ext cx="10515600" cy="1325563"/>
          </a:xfrm>
          <a:ln>
            <a:solidFill>
              <a:schemeClr val="bg1"/>
            </a:solidFill>
          </a:ln>
        </p:spPr>
        <p:txBody>
          <a:bodyPr/>
          <a:lstStyle/>
          <a:p>
            <a:r>
              <a:rPr lang="en-CH" dirty="0"/>
              <a:t>Elastic Net Linear Regression</a:t>
            </a:r>
          </a:p>
        </p:txBody>
      </p:sp>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sp>
        <p:nvSpPr>
          <p:cNvPr id="7" name="TextBox 6">
            <a:extLst>
              <a:ext uri="{FF2B5EF4-FFF2-40B4-BE49-F238E27FC236}">
                <a16:creationId xmlns:a16="http://schemas.microsoft.com/office/drawing/2014/main" id="{46CE1C60-C9C5-1380-13C6-262C3802C932}"/>
              </a:ext>
            </a:extLst>
          </p:cNvPr>
          <p:cNvSpPr txBox="1"/>
          <p:nvPr/>
        </p:nvSpPr>
        <p:spPr>
          <a:xfrm>
            <a:off x="1718314" y="3524541"/>
            <a:ext cx="6143220" cy="584775"/>
          </a:xfrm>
          <a:prstGeom prst="rect">
            <a:avLst/>
          </a:prstGeom>
          <a:noFill/>
        </p:spPr>
        <p:txBody>
          <a:bodyPr wrap="none" rtlCol="0">
            <a:spAutoFit/>
          </a:bodyPr>
          <a:lstStyle/>
          <a:p>
            <a:r>
              <a:rPr lang="en-GB" sz="3200" dirty="0" err="1">
                <a:hlinkClick r:id="rId2"/>
              </a:rPr>
              <a:t>sklearn.linear_model.SGDRegressor</a:t>
            </a:r>
            <a:endParaRPr lang="en-CH" sz="3200" dirty="0"/>
          </a:p>
        </p:txBody>
      </p:sp>
      <p:sp>
        <p:nvSpPr>
          <p:cNvPr id="8" name="TextBox 7">
            <a:extLst>
              <a:ext uri="{FF2B5EF4-FFF2-40B4-BE49-F238E27FC236}">
                <a16:creationId xmlns:a16="http://schemas.microsoft.com/office/drawing/2014/main" id="{9054C98E-38C6-CF5C-6213-2ECCEFEE3682}"/>
              </a:ext>
            </a:extLst>
          </p:cNvPr>
          <p:cNvSpPr txBox="1"/>
          <p:nvPr/>
        </p:nvSpPr>
        <p:spPr>
          <a:xfrm>
            <a:off x="623298" y="4324235"/>
            <a:ext cx="11358238" cy="2554545"/>
          </a:xfrm>
          <a:prstGeom prst="rect">
            <a:avLst/>
          </a:prstGeom>
          <a:noFill/>
        </p:spPr>
        <p:txBody>
          <a:bodyPr wrap="none" rtlCol="0">
            <a:spAutoFit/>
          </a:bodyPr>
          <a:lstStyle/>
          <a:p>
            <a:pPr marL="285750" indent="-285750">
              <a:buFont typeface="Arial" panose="020B0604020202020204" pitchFamily="34" charset="0"/>
              <a:buChar char="•"/>
            </a:pPr>
            <a:r>
              <a:rPr lang="fr-CH" sz="2000" dirty="0" err="1"/>
              <a:t>Elastic</a:t>
            </a:r>
            <a:r>
              <a:rPr lang="fr-CH" sz="2000" dirty="0"/>
              <a:t> net </a:t>
            </a:r>
            <a:r>
              <a:rPr lang="fr-CH" sz="2000" dirty="0" err="1"/>
              <a:t>is</a:t>
            </a:r>
            <a:r>
              <a:rPr lang="fr-CH" sz="2000" dirty="0"/>
              <a:t> a </a:t>
            </a:r>
            <a:r>
              <a:rPr lang="fr-CH" sz="2000" dirty="0" err="1"/>
              <a:t>hybrid</a:t>
            </a:r>
            <a:r>
              <a:rPr lang="fr-CH" sz="2000" dirty="0"/>
              <a:t> of </a:t>
            </a:r>
            <a:r>
              <a:rPr lang="fr-CH" sz="2000" dirty="0" err="1"/>
              <a:t>ridge</a:t>
            </a:r>
            <a:r>
              <a:rPr lang="fr-CH" sz="2000" dirty="0"/>
              <a:t> and lasso </a:t>
            </a:r>
            <a:r>
              <a:rPr lang="fr-CH" sz="2000" dirty="0" err="1"/>
              <a:t>regularization</a:t>
            </a:r>
            <a:r>
              <a:rPr lang="fr-CH" sz="2000" dirty="0"/>
              <a:t>. It has been </a:t>
            </a:r>
            <a:r>
              <a:rPr lang="fr-CH" sz="2000" dirty="0" err="1"/>
              <a:t>shown</a:t>
            </a:r>
            <a:r>
              <a:rPr lang="fr-CH" sz="2000" dirty="0"/>
              <a:t> </a:t>
            </a:r>
            <a:r>
              <a:rPr lang="fr-CH" sz="2000" dirty="0" err="1"/>
              <a:t>that</a:t>
            </a:r>
            <a:r>
              <a:rPr lang="fr-CH" sz="2000" dirty="0"/>
              <a:t> </a:t>
            </a:r>
            <a:r>
              <a:rPr lang="fr-CH" sz="2000" dirty="0" err="1"/>
              <a:t>Elastic</a:t>
            </a:r>
            <a:r>
              <a:rPr lang="fr-CH" sz="2000" dirty="0"/>
              <a:t> net can </a:t>
            </a:r>
            <a:r>
              <a:rPr lang="fr-CH" sz="2000" dirty="0" err="1"/>
              <a:t>outperform</a:t>
            </a:r>
            <a:br>
              <a:rPr lang="fr-CH" sz="2000" dirty="0"/>
            </a:br>
            <a:r>
              <a:rPr lang="fr-CH" sz="2000" dirty="0"/>
              <a:t>Lasso or Ridge </a:t>
            </a:r>
            <a:r>
              <a:rPr lang="fr-CH" sz="2000" dirty="0" err="1"/>
              <a:t>especially</a:t>
            </a:r>
            <a:r>
              <a:rPr lang="fr-CH" sz="2000" dirty="0"/>
              <a:t> if </a:t>
            </a:r>
            <a:r>
              <a:rPr lang="fr-CH" sz="2000" dirty="0" err="1"/>
              <a:t>features</a:t>
            </a:r>
            <a:r>
              <a:rPr lang="fr-CH" sz="2000" dirty="0"/>
              <a:t> are </a:t>
            </a:r>
            <a:r>
              <a:rPr lang="fr-CH" sz="2000" dirty="0" err="1"/>
              <a:t>highly</a:t>
            </a:r>
            <a:r>
              <a:rPr lang="fr-CH" sz="2000" dirty="0"/>
              <a:t> </a:t>
            </a:r>
            <a:r>
              <a:rPr lang="fr-CH" sz="2000" dirty="0" err="1"/>
              <a:t>correlated</a:t>
            </a:r>
            <a:r>
              <a:rPr lang="fr-CH" sz="2000" dirty="0"/>
              <a:t>.</a:t>
            </a:r>
            <a:br>
              <a:rPr lang="fr-CH" sz="2000" dirty="0"/>
            </a:br>
            <a:endParaRPr lang="fr-CH" sz="2000" dirty="0"/>
          </a:p>
          <a:p>
            <a:pPr marL="285750" indent="-285750">
              <a:buFont typeface="Arial" panose="020B0604020202020204" pitchFamily="34" charset="0"/>
              <a:buChar char="•"/>
            </a:pPr>
            <a:r>
              <a:rPr lang="fr-CH" sz="2000" dirty="0"/>
              <a:t>Lasso can </a:t>
            </a:r>
            <a:r>
              <a:rPr lang="fr-CH" sz="2000" dirty="0" err="1"/>
              <a:t>produce</a:t>
            </a:r>
            <a:r>
              <a:rPr lang="fr-CH" sz="2000" dirty="0"/>
              <a:t> solutions </a:t>
            </a:r>
            <a:r>
              <a:rPr lang="fr-CH" sz="2000" dirty="0" err="1"/>
              <a:t>that</a:t>
            </a:r>
            <a:r>
              <a:rPr lang="fr-CH" sz="2000" dirty="0"/>
              <a:t> are </a:t>
            </a:r>
            <a:r>
              <a:rPr lang="fr-CH" sz="2000" dirty="0" err="1"/>
              <a:t>too</a:t>
            </a:r>
            <a:r>
              <a:rPr lang="fr-CH" sz="2000" dirty="0"/>
              <a:t> </a:t>
            </a:r>
            <a:r>
              <a:rPr lang="fr-CH" sz="2000" dirty="0" err="1"/>
              <a:t>sparse</a:t>
            </a:r>
            <a:r>
              <a:rPr lang="fr-CH" sz="2000" dirty="0"/>
              <a:t>. </a:t>
            </a:r>
            <a:br>
              <a:rPr lang="fr-CH" sz="2000" dirty="0"/>
            </a:br>
            <a:endParaRPr lang="fr-CH" sz="2000" dirty="0"/>
          </a:p>
          <a:p>
            <a:pPr marL="285750" indent="-285750">
              <a:buFont typeface="Arial" panose="020B0604020202020204" pitchFamily="34" charset="0"/>
              <a:buChar char="•"/>
            </a:pPr>
            <a:r>
              <a:rPr lang="fr-CH" sz="2000" dirty="0"/>
              <a:t>On the </a:t>
            </a:r>
            <a:r>
              <a:rPr lang="fr-CH" sz="2000" dirty="0" err="1"/>
              <a:t>other</a:t>
            </a:r>
            <a:r>
              <a:rPr lang="fr-CH" sz="2000" dirty="0"/>
              <a:t> hand, Ridge </a:t>
            </a:r>
            <a:r>
              <a:rPr lang="fr-CH" sz="2000" dirty="0" err="1"/>
              <a:t>regression</a:t>
            </a:r>
            <a:r>
              <a:rPr lang="fr-CH" sz="2000" dirty="0"/>
              <a:t> can </a:t>
            </a:r>
            <a:r>
              <a:rPr lang="fr-CH" sz="2000" dirty="0" err="1"/>
              <a:t>be</a:t>
            </a:r>
            <a:r>
              <a:rPr lang="fr-CH" sz="2000" dirty="0"/>
              <a:t> </a:t>
            </a:r>
            <a:r>
              <a:rPr lang="fr-CH" sz="2000" dirty="0" err="1"/>
              <a:t>dependent</a:t>
            </a:r>
            <a:r>
              <a:rPr lang="fr-CH" sz="2000" dirty="0"/>
              <a:t> on </a:t>
            </a:r>
            <a:r>
              <a:rPr lang="fr-CH" sz="2000" dirty="0" err="1"/>
              <a:t>outliers</a:t>
            </a:r>
            <a:r>
              <a:rPr lang="fr-CH" sz="2000" dirty="0"/>
              <a:t> and </a:t>
            </a:r>
            <a:r>
              <a:rPr lang="fr-CH" sz="2000" dirty="0" err="1"/>
              <a:t>produce</a:t>
            </a:r>
            <a:r>
              <a:rPr lang="fr-CH" sz="2000" dirty="0"/>
              <a:t> </a:t>
            </a:r>
            <a:r>
              <a:rPr lang="fr-CH" sz="2000" dirty="0" err="1"/>
              <a:t>many</a:t>
            </a:r>
            <a:r>
              <a:rPr lang="fr-CH" sz="2000" dirty="0"/>
              <a:t> </a:t>
            </a:r>
            <a:r>
              <a:rPr lang="fr-CH" sz="2000" dirty="0" err="1"/>
              <a:t>small</a:t>
            </a:r>
            <a:r>
              <a:rPr lang="fr-CH" sz="2000" dirty="0"/>
              <a:t> values </a:t>
            </a:r>
            <a:br>
              <a:rPr lang="fr-CH" sz="2000" dirty="0"/>
            </a:br>
            <a:r>
              <a:rPr lang="fr-CH" sz="2000" dirty="0"/>
              <a:t>in high dimensions.</a:t>
            </a:r>
            <a:br>
              <a:rPr lang="fr-CH" sz="2000" dirty="0"/>
            </a:br>
            <a:endParaRPr lang="fr-CH" sz="20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C8A74B-85CC-9FED-49CD-673323063169}"/>
                  </a:ext>
                </a:extLst>
              </p:cNvPr>
              <p:cNvSpPr txBox="1"/>
              <p:nvPr/>
            </p:nvSpPr>
            <p:spPr>
              <a:xfrm>
                <a:off x="707573" y="1372177"/>
                <a:ext cx="7881254" cy="2020105"/>
              </a:xfrm>
              <a:prstGeom prst="rect">
                <a:avLst/>
              </a:prstGeom>
              <a:solidFill>
                <a:schemeClr val="accent6">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r>
                        <a:rPr lang="fr-CH" sz="1800" b="1" i="0" smtClean="0">
                          <a:latin typeface="Cambria Math" panose="02040503050406030204" pitchFamily="18" charset="0"/>
                          <a:ea typeface="Cambria Math" panose="02040503050406030204" pitchFamily="18" charset="0"/>
                        </a:rPr>
                        <m:t>𝐑𝐒𝐒</m:t>
                      </m:r>
                      <m:d>
                        <m:dPr>
                          <m:ctrlPr>
                            <a:rPr lang="fr-CH" sz="1800" b="1" i="1" smtClean="0">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r>
                        <a:rPr lang="fr-CH" sz="1800" b="1" i="0" smtClean="0">
                          <a:latin typeface="Cambria Math" panose="02040503050406030204" pitchFamily="18" charset="0"/>
                          <a:ea typeface="Cambria Math" panose="02040503050406030204" pitchFamily="18" charset="0"/>
                        </a:rPr>
                        <m:t>=</m:t>
                      </m:r>
                      <m:sSup>
                        <m:sSupPr>
                          <m:ctrlPr>
                            <a:rPr lang="fr-CH" sz="1800" b="1" i="1">
                              <a:latin typeface="Cambria Math" panose="02040503050406030204" pitchFamily="18" charset="0"/>
                              <a:ea typeface="Cambria Math" panose="02040503050406030204" pitchFamily="18" charset="0"/>
                            </a:rPr>
                          </m:ctrlPr>
                        </m:sSupPr>
                        <m:e>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e>
                        <m:sup>
                          <m:r>
                            <a:rPr lang="fr-CH" sz="1800" b="1" i="1">
                              <a:latin typeface="Cambria Math" panose="02040503050406030204" pitchFamily="18" charset="0"/>
                              <a:ea typeface="Cambria Math" panose="02040503050406030204" pitchFamily="18" charset="0"/>
                            </a:rPr>
                            <m:t>𝑻</m:t>
                          </m:r>
                        </m:sup>
                      </m:sSup>
                      <m:d>
                        <m:dPr>
                          <m:ctrlPr>
                            <a:rPr lang="fr-CH" sz="1800" b="1" i="1">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sz="1800" b="1" i="1" smtClean="0">
                          <a:latin typeface="Cambria Math" panose="02040503050406030204" pitchFamily="18" charset="0"/>
                          <a:ea typeface="Cambria Math" panose="02040503050406030204" pitchFamily="18" charset="0"/>
                        </a:rPr>
                        <m:t>+</m:t>
                      </m:r>
                      <m:f>
                        <m:fPr>
                          <m:ctrlPr>
                            <a:rPr lang="fr-CH" sz="1800" b="1" i="1" smtClean="0">
                              <a:latin typeface="Cambria Math" panose="02040503050406030204" pitchFamily="18" charset="0"/>
                              <a:ea typeface="Cambria Math" panose="02040503050406030204" pitchFamily="18" charset="0"/>
                            </a:rPr>
                          </m:ctrlPr>
                        </m:fPr>
                        <m:num>
                          <m:r>
                            <a:rPr lang="fr-CH" sz="1800" b="0" i="1" smtClean="0">
                              <a:latin typeface="Cambria Math" panose="02040503050406030204" pitchFamily="18" charset="0"/>
                              <a:ea typeface="Cambria Math" panose="02040503050406030204" pitchFamily="18" charset="0"/>
                            </a:rPr>
                            <m:t>𝛼</m:t>
                          </m:r>
                        </m:num>
                        <m:den>
                          <m:r>
                            <a:rPr lang="fr-CH" sz="1800" b="0" i="1" smtClean="0">
                              <a:latin typeface="Cambria Math" panose="02040503050406030204" pitchFamily="18" charset="0"/>
                              <a:ea typeface="Cambria Math" panose="02040503050406030204" pitchFamily="18" charset="0"/>
                            </a:rPr>
                            <m:t>2</m:t>
                          </m:r>
                        </m:den>
                      </m:f>
                      <m:sSup>
                        <m:sSupPr>
                          <m:ctrlPr>
                            <a:rPr lang="fr-CH" b="1" i="1">
                              <a:latin typeface="Cambria Math" panose="02040503050406030204" pitchFamily="18" charset="0"/>
                              <a:ea typeface="Cambria Math" panose="02040503050406030204" pitchFamily="18" charset="0"/>
                            </a:rPr>
                          </m:ctrlPr>
                        </m:sSupPr>
                        <m:e>
                          <m:r>
                            <a:rPr lang="fr-CH" b="1" i="1">
                              <a:latin typeface="Cambria Math" panose="02040503050406030204" pitchFamily="18" charset="0"/>
                              <a:ea typeface="Cambria Math" panose="02040503050406030204" pitchFamily="18" charset="0"/>
                            </a:rPr>
                            <m:t>𝜷</m:t>
                          </m:r>
                        </m:e>
                        <m:sup>
                          <m:r>
                            <a:rPr lang="fr-CH" b="1" i="1">
                              <a:latin typeface="Cambria Math" panose="02040503050406030204" pitchFamily="18" charset="0"/>
                              <a:ea typeface="Cambria Math" panose="02040503050406030204" pitchFamily="18" charset="0"/>
                            </a:rPr>
                            <m:t>𝑻</m:t>
                          </m:r>
                        </m:sup>
                      </m:sSup>
                      <m:r>
                        <a:rPr lang="fr-CH" b="1" i="1">
                          <a:latin typeface="Cambria Math" panose="02040503050406030204" pitchFamily="18" charset="0"/>
                          <a:ea typeface="Cambria Math" panose="02040503050406030204" pitchFamily="18" charset="0"/>
                        </a:rPr>
                        <m:t>𝜷</m:t>
                      </m:r>
                      <m:r>
                        <a:rPr lang="fr-CH" b="1" i="1" smtClean="0">
                          <a:latin typeface="Cambria Math" panose="02040503050406030204" pitchFamily="18" charset="0"/>
                          <a:ea typeface="Cambria Math" panose="02040503050406030204" pitchFamily="18" charset="0"/>
                        </a:rPr>
                        <m:t>+</m:t>
                      </m:r>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1</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𝛼</m:t>
                          </m:r>
                        </m:e>
                      </m:d>
                      <m:nary>
                        <m:naryPr>
                          <m:chr m:val="∑"/>
                          <m:ctrlPr>
                            <a:rPr lang="fr-CH" sz="1800" b="1" i="1" smtClean="0">
                              <a:latin typeface="Cambria Math" panose="02040503050406030204" pitchFamily="18" charset="0"/>
                              <a:ea typeface="Cambria Math" panose="02040503050406030204" pitchFamily="18" charset="0"/>
                            </a:rPr>
                          </m:ctrlPr>
                        </m:naryPr>
                        <m:sub>
                          <m:r>
                            <m:rPr>
                              <m:brk m:alnAt="23"/>
                            </m:rPr>
                            <a:rPr lang="fr-CH" sz="1800" b="1" i="1" smtClean="0">
                              <a:latin typeface="Cambria Math" panose="02040503050406030204" pitchFamily="18" charset="0"/>
                              <a:ea typeface="Cambria Math" panose="02040503050406030204" pitchFamily="18" charset="0"/>
                            </a:rPr>
                            <m:t>𝒊</m:t>
                          </m:r>
                          <m:r>
                            <a:rPr lang="fr-CH" sz="1800" b="1" i="1" smtClean="0">
                              <a:latin typeface="Cambria Math" panose="02040503050406030204" pitchFamily="18" charset="0"/>
                              <a:ea typeface="Cambria Math" panose="02040503050406030204" pitchFamily="18" charset="0"/>
                            </a:rPr>
                            <m:t>=</m:t>
                          </m:r>
                          <m:r>
                            <a:rPr lang="fr-CH" sz="1800" b="1" i="1" smtClean="0">
                              <a:latin typeface="Cambria Math" panose="02040503050406030204" pitchFamily="18" charset="0"/>
                              <a:ea typeface="Cambria Math" panose="02040503050406030204" pitchFamily="18" charset="0"/>
                            </a:rPr>
                            <m:t>𝟎</m:t>
                          </m:r>
                        </m:sub>
                        <m:sup>
                          <m:r>
                            <a:rPr lang="fr-CH" sz="1800" b="1" i="1" smtClean="0">
                              <a:latin typeface="Cambria Math" panose="02040503050406030204" pitchFamily="18" charset="0"/>
                              <a:ea typeface="Cambria Math" panose="02040503050406030204" pitchFamily="18" charset="0"/>
                            </a:rPr>
                            <m:t>𝑴</m:t>
                          </m:r>
                        </m:sup>
                        <m:e>
                          <m:d>
                            <m:dPr>
                              <m:begChr m:val="|"/>
                              <m:endChr m:val="|"/>
                              <m:ctrlPr>
                                <a:rPr lang="fr-CH" sz="1800" b="1" i="1" smtClean="0">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𝜷</m:t>
                                  </m:r>
                                </m:e>
                                <m:sub>
                                  <m:r>
                                    <a:rPr lang="fr-CH" b="1" i="1">
                                      <a:latin typeface="Cambria Math" panose="02040503050406030204" pitchFamily="18" charset="0"/>
                                      <a:ea typeface="Cambria Math" panose="02040503050406030204" pitchFamily="18" charset="0"/>
                                    </a:rPr>
                                    <m:t>𝒊</m:t>
                                  </m:r>
                                </m:sub>
                              </m:sSub>
                            </m:e>
                          </m:d>
                        </m:e>
                      </m:nary>
                    </m:oMath>
                  </m:oMathPara>
                </a14:m>
                <a:endParaRPr lang="fr-CH" sz="1800" b="1" i="1" dirty="0">
                  <a:latin typeface="Cambria Math" panose="02040503050406030204" pitchFamily="18" charset="0"/>
                </a:endParaRPr>
              </a:p>
              <a:p>
                <a:endParaRPr lang="en-GB"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sz="1800" b="1" i="1" smtClean="0">
                              <a:latin typeface="Cambria Math" panose="02040503050406030204" pitchFamily="18" charset="0"/>
                            </a:rPr>
                          </m:ctrlPr>
                        </m:fPr>
                        <m:num>
                          <m:r>
                            <a:rPr lang="en-GB" sz="1800" b="1" i="1" smtClean="0">
                              <a:latin typeface="Cambria Math" panose="02040503050406030204" pitchFamily="18" charset="0"/>
                            </a:rPr>
                            <m:t>𝝏</m:t>
                          </m:r>
                          <m:r>
                            <a:rPr lang="fr-CH" sz="1800" b="1">
                              <a:latin typeface="Cambria Math" panose="02040503050406030204" pitchFamily="18" charset="0"/>
                              <a:ea typeface="Cambria Math" panose="02040503050406030204" pitchFamily="18" charset="0"/>
                            </a:rPr>
                            <m:t>𝐑𝐒𝐒</m:t>
                          </m:r>
                          <m:d>
                            <m:dPr>
                              <m:ctrlPr>
                                <a:rPr lang="fr-CH" sz="1800" b="1" i="1">
                                  <a:latin typeface="Cambria Math" panose="02040503050406030204" pitchFamily="18" charset="0"/>
                                  <a:ea typeface="Cambria Math" panose="02040503050406030204" pitchFamily="18" charset="0"/>
                                </a:rPr>
                              </m:ctrlPr>
                            </m:dPr>
                            <m:e>
                              <m:r>
                                <a:rPr lang="fr-CH" sz="1800" b="1" i="1">
                                  <a:latin typeface="Cambria Math" panose="02040503050406030204" pitchFamily="18" charset="0"/>
                                  <a:ea typeface="Cambria Math" panose="02040503050406030204" pitchFamily="18" charset="0"/>
                                </a:rPr>
                                <m:t>𝜷</m:t>
                              </m:r>
                            </m:e>
                          </m:d>
                        </m:num>
                        <m:den>
                          <m:r>
                            <a:rPr lang="en-GB" sz="1800" b="1" i="1" smtClean="0">
                              <a:latin typeface="Cambria Math" panose="02040503050406030204" pitchFamily="18" charset="0"/>
                            </a:rPr>
                            <m:t>𝝏</m:t>
                          </m:r>
                          <m:r>
                            <a:rPr lang="en-GB" sz="1800" b="1" i="1" smtClean="0">
                              <a:latin typeface="Cambria Math" panose="02040503050406030204" pitchFamily="18" charset="0"/>
                              <a:ea typeface="Cambria Math" panose="02040503050406030204" pitchFamily="18" charset="0"/>
                            </a:rPr>
                            <m:t>𝜷</m:t>
                          </m:r>
                        </m:den>
                      </m:f>
                      <m:r>
                        <a:rPr lang="fr-CH" sz="1800" b="1" i="1" smtClean="0">
                          <a:latin typeface="Cambria Math" panose="02040503050406030204" pitchFamily="18" charset="0"/>
                        </a:rPr>
                        <m:t>=</m:t>
                      </m:r>
                      <m:r>
                        <a:rPr lang="fr-CH" sz="1800" b="1" i="1" smtClean="0">
                          <a:latin typeface="Cambria Math" panose="02040503050406030204" pitchFamily="18" charset="0"/>
                        </a:rPr>
                        <m:t>𝟐</m:t>
                      </m:r>
                      <m:sSup>
                        <m:sSupPr>
                          <m:ctrlPr>
                            <a:rPr lang="fr-CH" sz="1800" b="1" i="1" smtClean="0">
                              <a:latin typeface="Cambria Math" panose="02040503050406030204" pitchFamily="18" charset="0"/>
                            </a:rPr>
                          </m:ctrlPr>
                        </m:sSupPr>
                        <m:e>
                          <m:r>
                            <a:rPr lang="fr-CH" sz="1800" b="1" i="1" smtClean="0">
                              <a:latin typeface="Cambria Math" panose="02040503050406030204" pitchFamily="18" charset="0"/>
                            </a:rPr>
                            <m:t>𝑿</m:t>
                          </m:r>
                        </m:e>
                        <m:sup>
                          <m:r>
                            <a:rPr lang="fr-CH" sz="1800" b="1" i="1" smtClean="0">
                              <a:latin typeface="Cambria Math" panose="02040503050406030204" pitchFamily="18" charset="0"/>
                            </a:rPr>
                            <m:t>𝑻</m:t>
                          </m:r>
                        </m:sup>
                      </m:sSup>
                      <m:d>
                        <m:dPr>
                          <m:ctrlPr>
                            <a:rPr lang="fr-CH" sz="1800" b="1" i="1" smtClean="0">
                              <a:latin typeface="Cambria Math" panose="02040503050406030204" pitchFamily="18" charset="0"/>
                            </a:rPr>
                          </m:ctrlPr>
                        </m:dPr>
                        <m:e>
                          <m:r>
                            <a:rPr lang="fr-CH" sz="1800" b="1" i="1">
                              <a:latin typeface="Cambria Math" panose="02040503050406030204" pitchFamily="18" charset="0"/>
                            </a:rPr>
                            <m:t>𝑿</m:t>
                          </m:r>
                          <m:r>
                            <a:rPr lang="fr-CH" sz="1800" b="1" i="1">
                              <a:latin typeface="Cambria Math" panose="02040503050406030204" pitchFamily="18" charset="0"/>
                              <a:ea typeface="Cambria Math" panose="02040503050406030204" pitchFamily="18" charset="0"/>
                            </a:rPr>
                            <m:t>∙</m:t>
                          </m:r>
                          <m:r>
                            <a:rPr lang="fr-CH" sz="1800" b="1" i="1">
                              <a:latin typeface="Cambria Math" panose="02040503050406030204" pitchFamily="18" charset="0"/>
                              <a:ea typeface="Cambria Math" panose="02040503050406030204" pitchFamily="18" charset="0"/>
                            </a:rPr>
                            <m:t>𝜷</m:t>
                          </m:r>
                          <m:r>
                            <a:rPr lang="fr-CH" sz="1800" b="1" i="1">
                              <a:latin typeface="Cambria Math" panose="02040503050406030204" pitchFamily="18" charset="0"/>
                              <a:ea typeface="Cambria Math" panose="02040503050406030204" pitchFamily="18" charset="0"/>
                            </a:rPr>
                            <m:t> − </m:t>
                          </m:r>
                          <m:r>
                            <a:rPr lang="fr-CH" sz="1800"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𝛼</m:t>
                      </m:r>
                      <m:r>
                        <a:rPr lang="fr-CH" b="1" i="1">
                          <a:latin typeface="Cambria Math" panose="02040503050406030204" pitchFamily="18" charset="0"/>
                          <a:ea typeface="Cambria Math" panose="02040503050406030204" pitchFamily="18" charset="0"/>
                        </a:rPr>
                        <m:t>𝜷</m:t>
                      </m:r>
                      <m:r>
                        <a:rPr lang="fr-CH" sz="1800" b="1" i="1" smtClean="0">
                          <a:latin typeface="Cambria Math" panose="02040503050406030204" pitchFamily="18" charset="0"/>
                        </a:rPr>
                        <m:t>+</m:t>
                      </m:r>
                      <m:d>
                        <m:dPr>
                          <m:ctrlPr>
                            <a:rPr lang="fr-CH" sz="1800" b="1" i="1" smtClean="0">
                              <a:latin typeface="Cambria Math" panose="02040503050406030204" pitchFamily="18" charset="0"/>
                            </a:rPr>
                          </m:ctrlPr>
                        </m:dPr>
                        <m:e>
                          <m:r>
                            <a:rPr lang="fr-CH" sz="1800" b="0" i="1" smtClean="0">
                              <a:latin typeface="Cambria Math" panose="02040503050406030204" pitchFamily="18" charset="0"/>
                            </a:rPr>
                            <m:t>1</m:t>
                          </m:r>
                          <m:r>
                            <a:rPr lang="fr-CH" sz="1800" b="1" i="1" smtClean="0">
                              <a:latin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𝛼</m:t>
                          </m:r>
                        </m:e>
                      </m:d>
                      <m:r>
                        <m:rPr>
                          <m:nor/>
                        </m:rPr>
                        <a:rPr lang="fr-CH" sz="1800" b="1" i="0" smtClean="0">
                          <a:latin typeface="Cambria Math" panose="02040503050406030204" pitchFamily="18" charset="0"/>
                          <a:ea typeface="Cambria Math" panose="02040503050406030204" pitchFamily="18" charset="0"/>
                        </a:rPr>
                        <m:t>sign</m:t>
                      </m:r>
                      <m:d>
                        <m:dPr>
                          <m:ctrlPr>
                            <a:rPr lang="fr-CH" sz="1800"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𝜷</m:t>
                          </m:r>
                        </m:e>
                      </m:d>
                      <m:r>
                        <m:rPr>
                          <m:nor/>
                        </m:rPr>
                        <a:rPr lang="fr-CH" b="1" i="0" smtClean="0">
                          <a:latin typeface="Cambria Math" panose="02040503050406030204" pitchFamily="18" charset="0"/>
                          <a:ea typeface="Cambria Math" panose="02040503050406030204" pitchFamily="18" charset="0"/>
                        </a:rPr>
                        <m:t> </m:t>
                      </m:r>
                    </m:oMath>
                  </m:oMathPara>
                </a14:m>
                <a:endParaRPr lang="fr-CH" b="1"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fr-CH" b="1" i="0" smtClean="0">
                          <a:latin typeface="Cambria Math" panose="02040503050406030204" pitchFamily="18" charset="0"/>
                          <a:ea typeface="Cambria Math" panose="02040503050406030204" pitchFamily="18" charset="0"/>
                        </a:rPr>
                        <m:t>Stochastic</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gradient</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descent</m:t>
                      </m:r>
                      <m:r>
                        <m:rPr>
                          <m:nor/>
                        </m:rPr>
                        <a:rPr lang="fr-CH" b="1" i="0" smtClean="0">
                          <a:latin typeface="Cambria Math" panose="02040503050406030204" pitchFamily="18" charset="0"/>
                          <a:ea typeface="Cambria Math" panose="02040503050406030204" pitchFamily="18" charset="0"/>
                        </a:rPr>
                        <m:t> (</m:t>
                      </m:r>
                      <m:r>
                        <m:rPr>
                          <m:nor/>
                        </m:rPr>
                        <a:rPr lang="fr-CH" b="1" i="0" smtClean="0">
                          <a:latin typeface="Cambria Math" panose="02040503050406030204" pitchFamily="18" charset="0"/>
                          <a:ea typeface="Cambria Math" panose="02040503050406030204" pitchFamily="18" charset="0"/>
                        </a:rPr>
                        <m:t>SGD</m:t>
                      </m:r>
                      <m:r>
                        <m:rPr>
                          <m:nor/>
                        </m:rPr>
                        <a:rPr lang="fr-CH" b="1" i="0" smtClean="0">
                          <a:latin typeface="Cambria Math" panose="02040503050406030204" pitchFamily="18" charset="0"/>
                          <a:ea typeface="Cambria Math" panose="02040503050406030204" pitchFamily="18" charset="0"/>
                        </a:rPr>
                        <m:t>)</m:t>
                      </m:r>
                    </m:oMath>
                  </m:oMathPara>
                </a14:m>
                <a:endParaRPr lang="fr-CH" sz="1800" b="1" i="1" dirty="0">
                  <a:latin typeface="Cambria Math" panose="02040503050406030204" pitchFamily="18" charset="0"/>
                </a:endParaRPr>
              </a:p>
            </p:txBody>
          </p:sp>
        </mc:Choice>
        <mc:Fallback>
          <p:sp>
            <p:nvSpPr>
              <p:cNvPr id="5" name="TextBox 4">
                <a:extLst>
                  <a:ext uri="{FF2B5EF4-FFF2-40B4-BE49-F238E27FC236}">
                    <a16:creationId xmlns:a16="http://schemas.microsoft.com/office/drawing/2014/main" id="{D4C8A74B-85CC-9FED-49CD-673323063169}"/>
                  </a:ext>
                </a:extLst>
              </p:cNvPr>
              <p:cNvSpPr txBox="1">
                <a:spLocks noRot="1" noChangeAspect="1" noMove="1" noResize="1" noEditPoints="1" noAdjustHandles="1" noChangeArrowheads="1" noChangeShapeType="1" noTextEdit="1"/>
              </p:cNvSpPr>
              <p:nvPr/>
            </p:nvSpPr>
            <p:spPr>
              <a:xfrm>
                <a:off x="707573" y="1372177"/>
                <a:ext cx="7881254" cy="2020105"/>
              </a:xfrm>
              <a:prstGeom prst="rect">
                <a:avLst/>
              </a:prstGeom>
              <a:blipFill>
                <a:blip r:embed="rId3"/>
                <a:stretch>
                  <a:fillRect t="-41509" b="-8805"/>
                </a:stretch>
              </a:blipFill>
            </p:spPr>
            <p:txBody>
              <a:bodyPr/>
              <a:lstStyle/>
              <a:p>
                <a:r>
                  <a:rPr lang="en-CH">
                    <a:noFill/>
                  </a:rPr>
                  <a:t> </a:t>
                </a:r>
              </a:p>
            </p:txBody>
          </p:sp>
        </mc:Fallback>
      </mc:AlternateContent>
      <p:pic>
        <p:nvPicPr>
          <p:cNvPr id="9" name="Picture 8">
            <a:extLst>
              <a:ext uri="{FF2B5EF4-FFF2-40B4-BE49-F238E27FC236}">
                <a16:creationId xmlns:a16="http://schemas.microsoft.com/office/drawing/2014/main" id="{861FE7D0-038F-3ADD-95E2-A322D14A6A9D}"/>
              </a:ext>
            </a:extLst>
          </p:cNvPr>
          <p:cNvPicPr>
            <a:picLocks noChangeAspect="1"/>
          </p:cNvPicPr>
          <p:nvPr/>
        </p:nvPicPr>
        <p:blipFill>
          <a:blip r:embed="rId4"/>
          <a:stretch>
            <a:fillRect/>
          </a:stretch>
        </p:blipFill>
        <p:spPr>
          <a:xfrm>
            <a:off x="7943180" y="100020"/>
            <a:ext cx="4120002" cy="3859349"/>
          </a:xfrm>
          <a:prstGeom prst="rect">
            <a:avLst/>
          </a:prstGeom>
        </p:spPr>
      </p:pic>
    </p:spTree>
    <p:extLst>
      <p:ext uri="{BB962C8B-B14F-4D97-AF65-F5344CB8AC3E}">
        <p14:creationId xmlns:p14="http://schemas.microsoft.com/office/powerpoint/2010/main" val="30016350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289907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C0B2-1EDE-4F68-F45B-070045D1D2CC}"/>
              </a:ext>
            </a:extLst>
          </p:cNvPr>
          <p:cNvSpPr>
            <a:spLocks noGrp="1"/>
          </p:cNvSpPr>
          <p:nvPr>
            <p:ph type="title"/>
          </p:nvPr>
        </p:nvSpPr>
        <p:spPr/>
        <p:txBody>
          <a:bodyPr/>
          <a:lstStyle/>
          <a:p>
            <a:r>
              <a:rPr lang="en-CH" dirty="0"/>
              <a:t>Understand Your Data</a:t>
            </a:r>
          </a:p>
        </p:txBody>
      </p:sp>
      <p:sp>
        <p:nvSpPr>
          <p:cNvPr id="3" name="Content Placeholder 2">
            <a:extLst>
              <a:ext uri="{FF2B5EF4-FFF2-40B4-BE49-F238E27FC236}">
                <a16:creationId xmlns:a16="http://schemas.microsoft.com/office/drawing/2014/main" id="{F82D1342-18DF-5C49-9629-CC6C6873C0C9}"/>
              </a:ext>
            </a:extLst>
          </p:cNvPr>
          <p:cNvSpPr>
            <a:spLocks noGrp="1"/>
          </p:cNvSpPr>
          <p:nvPr>
            <p:ph idx="1"/>
          </p:nvPr>
        </p:nvSpPr>
        <p:spPr/>
        <p:txBody>
          <a:bodyPr/>
          <a:lstStyle/>
          <a:p>
            <a:r>
              <a:rPr lang="en-CH" dirty="0"/>
              <a:t>Are data consistent?</a:t>
            </a:r>
          </a:p>
          <a:p>
            <a:r>
              <a:rPr lang="en-CH" dirty="0"/>
              <a:t>Are there outliers or wrongly annotated datapoints?</a:t>
            </a:r>
          </a:p>
          <a:p>
            <a:r>
              <a:rPr lang="en-CH" dirty="0"/>
              <a:t>Are there biases, especially if data comes frome different labs or measurement devices?</a:t>
            </a:r>
          </a:p>
          <a:p>
            <a:r>
              <a:rPr lang="en-CH" dirty="0"/>
              <a:t>Is there anough data for what </a:t>
            </a:r>
            <a:r>
              <a:rPr lang="en-GB" dirty="0"/>
              <a:t>I</a:t>
            </a:r>
            <a:r>
              <a:rPr lang="en-CH" dirty="0"/>
              <a:t> want to do?</a:t>
            </a:r>
          </a:p>
          <a:p>
            <a:r>
              <a:rPr lang="en-CH" dirty="0"/>
              <a:t>What can </a:t>
            </a:r>
            <a:r>
              <a:rPr lang="en-GB" dirty="0"/>
              <a:t>I</a:t>
            </a:r>
            <a:r>
              <a:rPr lang="en-CH" dirty="0"/>
              <a:t> do to handle very large data?</a:t>
            </a:r>
          </a:p>
          <a:p>
            <a:endParaRPr lang="en-CH" dirty="0"/>
          </a:p>
        </p:txBody>
      </p:sp>
    </p:spTree>
    <p:extLst>
      <p:ext uri="{BB962C8B-B14F-4D97-AF65-F5344CB8AC3E}">
        <p14:creationId xmlns:p14="http://schemas.microsoft.com/office/powerpoint/2010/main" val="303904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2"/>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E590-2204-142B-C507-C6B7F68E1DC5}"/>
              </a:ext>
            </a:extLst>
          </p:cNvPr>
          <p:cNvSpPr>
            <a:spLocks noGrp="1"/>
          </p:cNvSpPr>
          <p:nvPr>
            <p:ph type="title"/>
          </p:nvPr>
        </p:nvSpPr>
        <p:spPr>
          <a:xfrm>
            <a:off x="838200" y="136525"/>
            <a:ext cx="10885714" cy="1325563"/>
          </a:xfrm>
        </p:spPr>
        <p:txBody>
          <a:bodyPr/>
          <a:lstStyle/>
          <a:p>
            <a:r>
              <a:rPr lang="en-CH" dirty="0"/>
              <a:t>Turning categorical values into numerical ones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3DB540-71D3-036E-4A2B-0F4D43E51CC8}"/>
                  </a:ext>
                </a:extLst>
              </p:cNvPr>
              <p:cNvSpPr>
                <a:spLocks noGrp="1"/>
              </p:cNvSpPr>
              <p:nvPr>
                <p:ph idx="1"/>
              </p:nvPr>
            </p:nvSpPr>
            <p:spPr>
              <a:xfrm>
                <a:off x="838200" y="1319438"/>
                <a:ext cx="10515600" cy="5036912"/>
              </a:xfrm>
            </p:spPr>
            <p:txBody>
              <a:bodyPr>
                <a:normAutofit fontScale="85000" lnSpcReduction="20000"/>
              </a:bodyPr>
              <a:lstStyle/>
              <a:p>
                <a:pPr marL="0" indent="0">
                  <a:buNone/>
                </a:pPr>
                <a:r>
                  <a:rPr lang="en-CH" dirty="0"/>
                  <a:t>Many ML tools (eg. </a:t>
                </a:r>
                <a:r>
                  <a:rPr lang="en-GB" dirty="0"/>
                  <a:t>n</a:t>
                </a:r>
                <a:r>
                  <a:rPr lang="en-CH" dirty="0"/>
                  <a:t>eural nets, logistic regression) can only handle numerical features and we need to change categorical values to numbers</a:t>
                </a:r>
              </a:p>
              <a:p>
                <a:pPr marL="0" indent="0">
                  <a:buNone/>
                </a:pPr>
                <a:endParaRPr lang="en-CH" dirty="0"/>
              </a:p>
              <a:p>
                <a:r>
                  <a:rPr lang="en-CH" dirty="0"/>
                  <a:t>Simple encoding: replace categories by numbers</a:t>
                </a:r>
              </a:p>
              <a:p>
                <a:pPr lvl="1"/>
                <a:r>
                  <a:rPr lang="en-CH" dirty="0"/>
                  <a:t>Introduces unnatural order in categories</a:t>
                </a:r>
                <a:br>
                  <a:rPr lang="en-CH" dirty="0"/>
                </a:br>
                <a:endParaRPr lang="en-CH" dirty="0"/>
              </a:p>
              <a:p>
                <a:r>
                  <a:rPr lang="en-CH" dirty="0"/>
                  <a:t>One hot encoding:</a:t>
                </a:r>
              </a:p>
              <a:p>
                <a:pPr lvl="1"/>
                <a:r>
                  <a:rPr lang="en-CH" dirty="0"/>
                  <a:t>Create a new feature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𝑓</m:t>
                        </m:r>
                      </m:e>
                      <m:sub>
                        <m:r>
                          <a:rPr lang="fr-CH" b="0" i="1" smtClean="0">
                            <a:latin typeface="Cambria Math" panose="02040503050406030204" pitchFamily="18" charset="0"/>
                          </a:rPr>
                          <m:t>𝑐</m:t>
                        </m:r>
                      </m:sub>
                    </m:sSub>
                  </m:oMath>
                </a14:m>
                <a:r>
                  <a:rPr lang="en-CH" dirty="0"/>
                  <a:t> for each category </a:t>
                </a:r>
                <a14:m>
                  <m:oMath xmlns:m="http://schemas.openxmlformats.org/officeDocument/2006/math">
                    <m:r>
                      <a:rPr lang="fr-CH" b="0" i="1" smtClean="0">
                        <a:latin typeface="Cambria Math" panose="02040503050406030204" pitchFamily="18" charset="0"/>
                      </a:rPr>
                      <m:t>𝑐</m:t>
                    </m:r>
                  </m:oMath>
                </a14:m>
                <a:r>
                  <a:rPr lang="fr-CH" b="0" dirty="0"/>
                  <a:t>                          </a:t>
                </a:r>
                <a14:m>
                  <m:oMath xmlns:m="http://schemas.openxmlformats.org/officeDocument/2006/math">
                    <m:d>
                      <m:dPr>
                        <m:ctrlPr>
                          <a:rPr lang="en-CH" i="1" smtClean="0">
                            <a:solidFill>
                              <a:srgbClr val="0B0FC2"/>
                            </a:solidFill>
                            <a:latin typeface="Cambria Math" panose="02040503050406030204" pitchFamily="18" charset="0"/>
                          </a:rPr>
                        </m:ctrlPr>
                      </m:dPr>
                      <m:e>
                        <m:m>
                          <m:mPr>
                            <m:mcs>
                              <m:mc>
                                <m:mcPr>
                                  <m:count m:val="1"/>
                                  <m:mcJc m:val="center"/>
                                </m:mcPr>
                              </m:mc>
                            </m:mcs>
                            <m:ctrlPr>
                              <a:rPr lang="en-CH" i="1">
                                <a:solidFill>
                                  <a:srgbClr val="0B0FC2"/>
                                </a:solidFill>
                                <a:latin typeface="Cambria Math" panose="02040503050406030204" pitchFamily="18" charset="0"/>
                              </a:rPr>
                            </m:ctrlPr>
                          </m:mPr>
                          <m:mr>
                            <m:e>
                              <m:r>
                                <m:rPr>
                                  <m:brk m:alnAt="7"/>
                                </m:rPr>
                                <a:rPr lang="fr-CH" i="1">
                                  <a:solidFill>
                                    <a:srgbClr val="0B0FC2"/>
                                  </a:solidFill>
                                  <a:latin typeface="Cambria Math" panose="02040503050406030204" pitchFamily="18" charset="0"/>
                                </a:rPr>
                                <m:t>𝑎</m:t>
                              </m:r>
                            </m:e>
                          </m:mr>
                          <m:mr>
                            <m:e>
                              <m:r>
                                <a:rPr lang="fr-CH" i="1">
                                  <a:solidFill>
                                    <a:srgbClr val="0B0FC2"/>
                                  </a:solidFill>
                                  <a:latin typeface="Cambria Math" panose="02040503050406030204" pitchFamily="18" charset="0"/>
                                </a:rPr>
                                <m:t>𝑎</m:t>
                              </m:r>
                            </m:e>
                          </m:mr>
                          <m:mr>
                            <m:e>
                              <m:r>
                                <a:rPr lang="fr-CH" i="1">
                                  <a:solidFill>
                                    <a:srgbClr val="0B0FC2"/>
                                  </a:solidFill>
                                  <a:latin typeface="Cambria Math" panose="02040503050406030204" pitchFamily="18" charset="0"/>
                                </a:rPr>
                                <m:t>𝑏</m:t>
                              </m:r>
                            </m:e>
                          </m:mr>
                        </m:m>
                      </m:e>
                    </m:d>
                    <m:r>
                      <a:rPr lang="en-CH" i="1">
                        <a:solidFill>
                          <a:srgbClr val="0B0FC2"/>
                        </a:solidFill>
                        <a:latin typeface="Cambria Math" panose="02040503050406030204" pitchFamily="18" charset="0"/>
                        <a:ea typeface="Cambria Math" panose="02040503050406030204" pitchFamily="18" charset="0"/>
                      </a:rPr>
                      <m:t>→</m:t>
                    </m:r>
                    <m:d>
                      <m:dPr>
                        <m:ctrlPr>
                          <a:rPr lang="en-CH" i="1">
                            <a:solidFill>
                              <a:srgbClr val="0B0FC2"/>
                            </a:solidFill>
                            <a:latin typeface="Cambria Math" panose="02040503050406030204" pitchFamily="18" charset="0"/>
                            <a:ea typeface="Cambria Math" panose="02040503050406030204" pitchFamily="18" charset="0"/>
                          </a:rPr>
                        </m:ctrlPr>
                      </m:dPr>
                      <m:e>
                        <m:m>
                          <m:mPr>
                            <m:mcs>
                              <m:mc>
                                <m:mcPr>
                                  <m:count m:val="2"/>
                                  <m:mcJc m:val="center"/>
                                </m:mcPr>
                              </m:mc>
                            </m:mcs>
                            <m:ctrlPr>
                              <a:rPr lang="en-CH" i="1">
                                <a:solidFill>
                                  <a:srgbClr val="0B0FC2"/>
                                </a:solidFill>
                                <a:latin typeface="Cambria Math" panose="02040503050406030204" pitchFamily="18" charset="0"/>
                                <a:ea typeface="Cambria Math" panose="02040503050406030204" pitchFamily="18" charset="0"/>
                              </a:rPr>
                            </m:ctrlPr>
                          </m:mPr>
                          <m:mr>
                            <m:e>
                              <m:r>
                                <m:rPr>
                                  <m:brk m:alnAt="7"/>
                                </m:rPr>
                                <a:rPr lang="fr-CH" i="1">
                                  <a:solidFill>
                                    <a:srgbClr val="0B0FC2"/>
                                  </a:solidFill>
                                  <a:latin typeface="Cambria Math" panose="02040503050406030204" pitchFamily="18" charset="0"/>
                                  <a:ea typeface="Cambria Math" panose="02040503050406030204" pitchFamily="18" charset="0"/>
                                </a:rPr>
                                <m:t>1</m:t>
                              </m:r>
                            </m:e>
                            <m:e>
                              <m:r>
                                <a:rPr lang="fr-CH" i="1">
                                  <a:solidFill>
                                    <a:srgbClr val="0B0FC2"/>
                                  </a:solidFill>
                                  <a:latin typeface="Cambria Math" panose="02040503050406030204" pitchFamily="18" charset="0"/>
                                  <a:ea typeface="Cambria Math" panose="02040503050406030204" pitchFamily="18" charset="0"/>
                                </a:rPr>
                                <m:t>0</m:t>
                              </m:r>
                            </m:e>
                          </m:mr>
                          <m:mr>
                            <m:e>
                              <m:r>
                                <a:rPr lang="fr-CH" i="1">
                                  <a:solidFill>
                                    <a:srgbClr val="0B0FC2"/>
                                  </a:solidFill>
                                  <a:latin typeface="Cambria Math" panose="02040503050406030204" pitchFamily="18" charset="0"/>
                                  <a:ea typeface="Cambria Math" panose="02040503050406030204" pitchFamily="18" charset="0"/>
                                </a:rPr>
                                <m:t>1</m:t>
                              </m:r>
                            </m:e>
                            <m:e>
                              <m:r>
                                <a:rPr lang="fr-CH" i="1">
                                  <a:solidFill>
                                    <a:srgbClr val="0B0FC2"/>
                                  </a:solidFill>
                                  <a:latin typeface="Cambria Math" panose="02040503050406030204" pitchFamily="18" charset="0"/>
                                  <a:ea typeface="Cambria Math" panose="02040503050406030204" pitchFamily="18" charset="0"/>
                                </a:rPr>
                                <m:t>0</m:t>
                              </m:r>
                            </m:e>
                          </m:mr>
                          <m:mr>
                            <m:e>
                              <m:r>
                                <a:rPr lang="fr-CH" i="1">
                                  <a:solidFill>
                                    <a:srgbClr val="0B0FC2"/>
                                  </a:solidFill>
                                  <a:latin typeface="Cambria Math" panose="02040503050406030204" pitchFamily="18" charset="0"/>
                                  <a:ea typeface="Cambria Math" panose="02040503050406030204" pitchFamily="18" charset="0"/>
                                </a:rPr>
                                <m:t>0</m:t>
                              </m:r>
                            </m:e>
                            <m:e>
                              <m:r>
                                <a:rPr lang="fr-CH" i="1">
                                  <a:solidFill>
                                    <a:srgbClr val="0B0FC2"/>
                                  </a:solidFill>
                                  <a:latin typeface="Cambria Math" panose="02040503050406030204" pitchFamily="18" charset="0"/>
                                  <a:ea typeface="Cambria Math" panose="02040503050406030204" pitchFamily="18" charset="0"/>
                                </a:rPr>
                                <m:t>1</m:t>
                              </m:r>
                            </m:e>
                          </m:mr>
                        </m:m>
                      </m:e>
                    </m:d>
                  </m:oMath>
                </a14:m>
                <a:endParaRPr lang="fr-CH" b="0" dirty="0"/>
              </a:p>
              <a:p>
                <a:pPr lvl="1"/>
                <a:r>
                  <a:rPr lang="en-CH" dirty="0"/>
                  <a:t>For the category </a:t>
                </a:r>
                <a14:m>
                  <m:oMath xmlns:m="http://schemas.openxmlformats.org/officeDocument/2006/math">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𝑐</m:t>
                        </m:r>
                      </m:e>
                    </m:acc>
                  </m:oMath>
                </a14:m>
                <a:r>
                  <a:rPr lang="en-CH" dirty="0"/>
                  <a:t> of a data point set: </a:t>
                </a:r>
                <a14:m>
                  <m:oMath xmlns:m="http://schemas.openxmlformats.org/officeDocument/2006/math">
                    <m:sSub>
                      <m:sSubPr>
                        <m:ctrlPr>
                          <a:rPr lang="en-CH" i="1" smtClean="0">
                            <a:solidFill>
                              <a:srgbClr val="0B0FC2"/>
                            </a:solidFill>
                            <a:latin typeface="Cambria Math" panose="02040503050406030204" pitchFamily="18" charset="0"/>
                          </a:rPr>
                        </m:ctrlPr>
                      </m:sSubPr>
                      <m:e>
                        <m:r>
                          <a:rPr lang="fr-CH" i="1">
                            <a:solidFill>
                              <a:srgbClr val="0B0FC2"/>
                            </a:solidFill>
                            <a:latin typeface="Cambria Math" panose="02040503050406030204" pitchFamily="18" charset="0"/>
                          </a:rPr>
                          <m:t>𝑓</m:t>
                        </m:r>
                      </m:e>
                      <m:sub>
                        <m:r>
                          <a:rPr lang="fr-CH" i="1">
                            <a:solidFill>
                              <a:srgbClr val="0B0FC2"/>
                            </a:solidFill>
                            <a:latin typeface="Cambria Math" panose="02040503050406030204" pitchFamily="18" charset="0"/>
                          </a:rPr>
                          <m:t>𝑐</m:t>
                        </m:r>
                      </m:sub>
                    </m:sSub>
                    <m:r>
                      <a:rPr lang="fr-CH" b="0" i="1" smtClean="0">
                        <a:solidFill>
                          <a:srgbClr val="0B0FC2"/>
                        </a:solidFill>
                        <a:latin typeface="Cambria Math" panose="02040503050406030204" pitchFamily="18" charset="0"/>
                      </a:rPr>
                      <m:t>=</m:t>
                    </m:r>
                    <m:d>
                      <m:dPr>
                        <m:begChr m:val="{"/>
                        <m:endChr m:val=""/>
                        <m:ctrlPr>
                          <a:rPr lang="fr-CH" b="0" i="1" smtClean="0">
                            <a:solidFill>
                              <a:srgbClr val="0B0FC2"/>
                            </a:solidFill>
                            <a:latin typeface="Cambria Math" panose="02040503050406030204" pitchFamily="18" charset="0"/>
                          </a:rPr>
                        </m:ctrlPr>
                      </m:dPr>
                      <m:e>
                        <m:eqArr>
                          <m:eqArrPr>
                            <m:ctrlPr>
                              <a:rPr lang="fr-CH" b="0" i="1" smtClean="0">
                                <a:solidFill>
                                  <a:srgbClr val="0B0FC2"/>
                                </a:solidFill>
                                <a:latin typeface="Cambria Math" panose="02040503050406030204" pitchFamily="18" charset="0"/>
                              </a:rPr>
                            </m:ctrlPr>
                          </m:eqArrPr>
                          <m:e>
                            <m:r>
                              <a:rPr lang="fr-CH" b="0" i="1" smtClean="0">
                                <a:solidFill>
                                  <a:srgbClr val="0B0FC2"/>
                                </a:solidFill>
                                <a:latin typeface="Cambria Math" panose="02040503050406030204" pitchFamily="18" charset="0"/>
                              </a:rPr>
                              <m:t>1 </m:t>
                            </m:r>
                            <m:r>
                              <a:rPr lang="fr-CH" b="0" i="1" smtClean="0">
                                <a:solidFill>
                                  <a:srgbClr val="0B0FC2"/>
                                </a:solidFill>
                                <a:latin typeface="Cambria Math" panose="02040503050406030204" pitchFamily="18" charset="0"/>
                              </a:rPr>
                              <m:t>𝑖𝑓</m:t>
                            </m:r>
                            <m:r>
                              <a:rPr lang="fr-CH" b="0" i="1" smtClean="0">
                                <a:solidFill>
                                  <a:srgbClr val="0B0FC2"/>
                                </a:solidFill>
                                <a:latin typeface="Cambria Math" panose="02040503050406030204" pitchFamily="18" charset="0"/>
                              </a:rPr>
                              <m:t> </m:t>
                            </m:r>
                            <m:r>
                              <a:rPr lang="fr-CH" b="0" i="1" smtClean="0">
                                <a:solidFill>
                                  <a:srgbClr val="0B0FC2"/>
                                </a:solidFill>
                                <a:latin typeface="Cambria Math" panose="02040503050406030204" pitchFamily="18" charset="0"/>
                              </a:rPr>
                              <m:t>𝑐</m:t>
                            </m:r>
                            <m:r>
                              <a:rPr lang="fr-CH" b="0" i="1" smtClean="0">
                                <a:solidFill>
                                  <a:srgbClr val="0B0FC2"/>
                                </a:solidFill>
                                <a:latin typeface="Cambria Math" panose="02040503050406030204" pitchFamily="18" charset="0"/>
                              </a:rPr>
                              <m:t>=</m:t>
                            </m:r>
                            <m:acc>
                              <m:accPr>
                                <m:chr m:val="̂"/>
                                <m:ctrlPr>
                                  <a:rPr lang="fr-CH" b="0" i="1" smtClean="0">
                                    <a:solidFill>
                                      <a:srgbClr val="0B0FC2"/>
                                    </a:solidFill>
                                    <a:latin typeface="Cambria Math" panose="02040503050406030204" pitchFamily="18" charset="0"/>
                                  </a:rPr>
                                </m:ctrlPr>
                              </m:accPr>
                              <m:e>
                                <m:r>
                                  <a:rPr lang="fr-CH" b="0" i="1" smtClean="0">
                                    <a:solidFill>
                                      <a:srgbClr val="0B0FC2"/>
                                    </a:solidFill>
                                    <a:latin typeface="Cambria Math" panose="02040503050406030204" pitchFamily="18" charset="0"/>
                                  </a:rPr>
                                  <m:t>𝑐</m:t>
                                </m:r>
                              </m:e>
                            </m:acc>
                          </m:e>
                          <m:e>
                            <m:r>
                              <a:rPr lang="fr-CH" b="0" i="1" smtClean="0">
                                <a:solidFill>
                                  <a:srgbClr val="0B0FC2"/>
                                </a:solidFill>
                                <a:latin typeface="Cambria Math" panose="02040503050406030204" pitchFamily="18" charset="0"/>
                              </a:rPr>
                              <m:t>0</m:t>
                            </m:r>
                            <m:r>
                              <a:rPr lang="fr-CH" i="1">
                                <a:solidFill>
                                  <a:srgbClr val="0B0FC2"/>
                                </a:solidFill>
                                <a:latin typeface="Cambria Math" panose="02040503050406030204" pitchFamily="18" charset="0"/>
                              </a:rPr>
                              <m:t> </m:t>
                            </m:r>
                            <m:r>
                              <a:rPr lang="fr-CH" i="1">
                                <a:solidFill>
                                  <a:srgbClr val="0B0FC2"/>
                                </a:solidFill>
                                <a:latin typeface="Cambria Math" panose="02040503050406030204" pitchFamily="18" charset="0"/>
                              </a:rPr>
                              <m:t>𝑖𝑓</m:t>
                            </m:r>
                            <m:r>
                              <a:rPr lang="fr-CH" i="1">
                                <a:solidFill>
                                  <a:srgbClr val="0B0FC2"/>
                                </a:solidFill>
                                <a:latin typeface="Cambria Math" panose="02040503050406030204" pitchFamily="18" charset="0"/>
                              </a:rPr>
                              <m:t> </m:t>
                            </m:r>
                            <m:r>
                              <a:rPr lang="fr-CH" i="1">
                                <a:solidFill>
                                  <a:srgbClr val="0B0FC2"/>
                                </a:solidFill>
                                <a:latin typeface="Cambria Math" panose="02040503050406030204" pitchFamily="18" charset="0"/>
                              </a:rPr>
                              <m:t>𝑐</m:t>
                            </m:r>
                            <m:r>
                              <a:rPr lang="fr-CH" i="1" smtClean="0">
                                <a:solidFill>
                                  <a:srgbClr val="0B0FC2"/>
                                </a:solidFill>
                                <a:latin typeface="Cambria Math" panose="02040503050406030204" pitchFamily="18" charset="0"/>
                                <a:ea typeface="Cambria Math" panose="02040503050406030204" pitchFamily="18" charset="0"/>
                              </a:rPr>
                              <m:t>≠</m:t>
                            </m:r>
                            <m:acc>
                              <m:accPr>
                                <m:chr m:val="̂"/>
                                <m:ctrlPr>
                                  <a:rPr lang="fr-CH" i="1">
                                    <a:solidFill>
                                      <a:srgbClr val="0B0FC2"/>
                                    </a:solidFill>
                                    <a:latin typeface="Cambria Math" panose="02040503050406030204" pitchFamily="18" charset="0"/>
                                  </a:rPr>
                                </m:ctrlPr>
                              </m:accPr>
                              <m:e>
                                <m:r>
                                  <a:rPr lang="fr-CH" i="1">
                                    <a:solidFill>
                                      <a:srgbClr val="0B0FC2"/>
                                    </a:solidFill>
                                    <a:latin typeface="Cambria Math" panose="02040503050406030204" pitchFamily="18" charset="0"/>
                                  </a:rPr>
                                  <m:t>𝑐</m:t>
                                </m:r>
                              </m:e>
                            </m:acc>
                          </m:e>
                        </m:eqArr>
                      </m:e>
                    </m:d>
                  </m:oMath>
                </a14:m>
                <a:endParaRPr lang="en-CH" dirty="0"/>
              </a:p>
              <a:p>
                <a:pPr lvl="1"/>
                <a:r>
                  <a:rPr lang="en-CH" dirty="0"/>
                  <a:t>Blows up number of features if there are many categories</a:t>
                </a:r>
                <a:br>
                  <a:rPr lang="en-CH" dirty="0"/>
                </a:br>
                <a:endParaRPr lang="en-CH" dirty="0"/>
              </a:p>
              <a:p>
                <a:r>
                  <a:rPr lang="en-CH" dirty="0"/>
                  <a:t>Target encoding:</a:t>
                </a:r>
              </a:p>
              <a:p>
                <a:pPr lvl="1"/>
                <a14:m>
                  <m:oMath xmlns:m="http://schemas.openxmlformats.org/officeDocument/2006/math">
                    <m:sSub>
                      <m:sSubPr>
                        <m:ctrlPr>
                          <a:rPr lang="en-CH" i="1" smtClean="0">
                            <a:solidFill>
                              <a:srgbClr val="0B0FC2"/>
                            </a:solidFill>
                            <a:latin typeface="Cambria Math" panose="02040503050406030204" pitchFamily="18" charset="0"/>
                          </a:rPr>
                        </m:ctrlPr>
                      </m:sSubPr>
                      <m:e>
                        <m:r>
                          <a:rPr lang="fr-CH" i="1">
                            <a:solidFill>
                              <a:srgbClr val="0B0FC2"/>
                            </a:solidFill>
                            <a:latin typeface="Cambria Math" panose="02040503050406030204" pitchFamily="18" charset="0"/>
                          </a:rPr>
                          <m:t>𝑓</m:t>
                        </m:r>
                      </m:e>
                      <m:sub>
                        <m:r>
                          <a:rPr lang="fr-CH" i="1">
                            <a:solidFill>
                              <a:srgbClr val="0B0FC2"/>
                            </a:solidFill>
                            <a:latin typeface="Cambria Math" panose="02040503050406030204" pitchFamily="18" charset="0"/>
                          </a:rPr>
                          <m:t>𝑐</m:t>
                        </m:r>
                      </m:sub>
                    </m:sSub>
                    <m:r>
                      <a:rPr lang="fr-CH" i="1">
                        <a:solidFill>
                          <a:srgbClr val="0B0FC2"/>
                        </a:solidFill>
                        <a:latin typeface="Cambria Math" panose="02040503050406030204" pitchFamily="18" charset="0"/>
                      </a:rPr>
                      <m:t>=</m:t>
                    </m:r>
                    <m:r>
                      <m:rPr>
                        <m:sty m:val="p"/>
                      </m:rPr>
                      <a:rPr lang="fr-CH" b="0" i="0" smtClean="0">
                        <a:solidFill>
                          <a:srgbClr val="0B0FC2"/>
                        </a:solidFill>
                        <a:latin typeface="Cambria Math" panose="02040503050406030204" pitchFamily="18" charset="0"/>
                      </a:rPr>
                      <m:t>E</m:t>
                    </m:r>
                    <m:d>
                      <m:dPr>
                        <m:ctrlPr>
                          <a:rPr lang="fr-CH" b="0" i="1" smtClean="0">
                            <a:solidFill>
                              <a:srgbClr val="0B0FC2"/>
                            </a:solidFill>
                            <a:latin typeface="Cambria Math" panose="02040503050406030204" pitchFamily="18" charset="0"/>
                          </a:rPr>
                        </m:ctrlPr>
                      </m:dPr>
                      <m:e>
                        <m:r>
                          <a:rPr lang="fr-CH" b="0" i="1" smtClean="0">
                            <a:solidFill>
                              <a:srgbClr val="0B0FC2"/>
                            </a:solidFill>
                            <a:latin typeface="Cambria Math" panose="02040503050406030204" pitchFamily="18" charset="0"/>
                          </a:rPr>
                          <m:t>𝑦</m:t>
                        </m:r>
                      </m:e>
                      <m:e>
                        <m:sSub>
                          <m:sSubPr>
                            <m:ctrlPr>
                              <a:rPr lang="fr-CH" b="0" i="1" smtClean="0">
                                <a:solidFill>
                                  <a:srgbClr val="0B0FC2"/>
                                </a:solidFill>
                                <a:latin typeface="Cambria Math" panose="02040503050406030204" pitchFamily="18" charset="0"/>
                              </a:rPr>
                            </m:ctrlPr>
                          </m:sSubPr>
                          <m:e>
                            <m:r>
                              <a:rPr lang="fr-CH" b="0" i="1" smtClean="0">
                                <a:solidFill>
                                  <a:srgbClr val="0B0FC2"/>
                                </a:solidFill>
                                <a:latin typeface="Cambria Math" panose="02040503050406030204" pitchFamily="18" charset="0"/>
                              </a:rPr>
                              <m:t>𝑐</m:t>
                            </m:r>
                          </m:e>
                          <m:sub>
                            <m:r>
                              <a:rPr lang="fr-CH" b="0" i="1" smtClean="0">
                                <a:solidFill>
                                  <a:srgbClr val="0B0FC2"/>
                                </a:solidFill>
                                <a:latin typeface="Cambria Math" panose="02040503050406030204" pitchFamily="18" charset="0"/>
                              </a:rPr>
                              <m:t>𝑖</m:t>
                            </m:r>
                          </m:sub>
                        </m:sSub>
                        <m:r>
                          <a:rPr lang="fr-CH" b="0" i="1" smtClean="0">
                            <a:solidFill>
                              <a:srgbClr val="0B0FC2"/>
                            </a:solidFill>
                            <a:latin typeface="Cambria Math" panose="02040503050406030204" pitchFamily="18" charset="0"/>
                          </a:rPr>
                          <m:t>=</m:t>
                        </m:r>
                        <m:r>
                          <a:rPr lang="fr-CH" b="0" i="1" smtClean="0">
                            <a:solidFill>
                              <a:srgbClr val="0B0FC2"/>
                            </a:solidFill>
                            <a:latin typeface="Cambria Math" panose="02040503050406030204" pitchFamily="18" charset="0"/>
                          </a:rPr>
                          <m:t>𝑐</m:t>
                        </m:r>
                      </m:e>
                    </m:d>
                  </m:oMath>
                </a14:m>
                <a:r>
                  <a:rPr lang="en-CH" dirty="0"/>
                  <a:t>, </a:t>
                </a:r>
                <a14:m>
                  <m:oMath xmlns:m="http://schemas.openxmlformats.org/officeDocument/2006/math">
                    <m:r>
                      <a:rPr lang="fr-CH" b="0" i="1" smtClean="0">
                        <a:latin typeface="Cambria Math" panose="02040503050406030204" pitchFamily="18" charset="0"/>
                      </a:rPr>
                      <m:t>𝑦</m:t>
                    </m:r>
                  </m:oMath>
                </a14:m>
                <a:r>
                  <a:rPr lang="en-CH" dirty="0"/>
                  <a:t> target value</a:t>
                </a:r>
              </a:p>
              <a:p>
                <a:pPr lvl="1"/>
                <a:r>
                  <a:rPr lang="en-CH" dirty="0"/>
                  <a:t>For supervised learning or regression</a:t>
                </a:r>
              </a:p>
            </p:txBody>
          </p:sp>
        </mc:Choice>
        <mc:Fallback xmlns="">
          <p:sp>
            <p:nvSpPr>
              <p:cNvPr id="3" name="Content Placeholder 2">
                <a:extLst>
                  <a:ext uri="{FF2B5EF4-FFF2-40B4-BE49-F238E27FC236}">
                    <a16:creationId xmlns:a16="http://schemas.microsoft.com/office/drawing/2014/main" id="{293DB540-71D3-036E-4A2B-0F4D43E51CC8}"/>
                  </a:ext>
                </a:extLst>
              </p:cNvPr>
              <p:cNvSpPr>
                <a:spLocks noGrp="1" noRot="1" noChangeAspect="1" noMove="1" noResize="1" noEditPoints="1" noAdjustHandles="1" noChangeArrowheads="1" noChangeShapeType="1" noTextEdit="1"/>
              </p:cNvSpPr>
              <p:nvPr>
                <p:ph idx="1"/>
              </p:nvPr>
            </p:nvSpPr>
            <p:spPr>
              <a:xfrm>
                <a:off x="838200" y="1319438"/>
                <a:ext cx="10515600" cy="5036912"/>
              </a:xfrm>
              <a:blipFill>
                <a:blip r:embed="rId2"/>
                <a:stretch>
                  <a:fillRect l="-965" t="-2513" b="-1306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F3C010A-52D7-5C00-6DB9-6DC1F717857E}"/>
              </a:ext>
            </a:extLst>
          </p:cNvPr>
          <p:cNvSpPr>
            <a:spLocks noGrp="1"/>
          </p:cNvSpPr>
          <p:nvPr>
            <p:ph type="ftr" sz="quarter" idx="11"/>
          </p:nvPr>
        </p:nvSpPr>
        <p:spPr>
          <a:xfrm>
            <a:off x="4038600" y="6356350"/>
            <a:ext cx="4114800" cy="365125"/>
          </a:xfrm>
        </p:spPr>
        <p:txBody>
          <a:bodyPr/>
          <a:lstStyle/>
          <a:p>
            <a:r>
              <a:rPr lang="en-CH"/>
              <a:t>Markus Müller, SIB Swiss Institute of Bioinformatics</a:t>
            </a:r>
            <a:endParaRPr lang="en-CH"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B42375-A182-FE90-EC02-75C9E0001B55}"/>
                  </a:ext>
                </a:extLst>
              </p:cNvPr>
              <p:cNvSpPr txBox="1"/>
              <p:nvPr/>
            </p:nvSpPr>
            <p:spPr>
              <a:xfrm>
                <a:off x="8392887" y="3020558"/>
                <a:ext cx="3582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B0FC2"/>
                          </a:solidFill>
                          <a:latin typeface="Cambria Math" panose="02040503050406030204" pitchFamily="18" charset="0"/>
                        </a:rPr>
                        <m:t>𝑎</m:t>
                      </m:r>
                    </m:oMath>
                  </m:oMathPara>
                </a14:m>
                <a:endParaRPr lang="en-CH" dirty="0">
                  <a:solidFill>
                    <a:srgbClr val="0B0FC2"/>
                  </a:solidFill>
                </a:endParaRPr>
              </a:p>
            </p:txBody>
          </p:sp>
        </mc:Choice>
        <mc:Fallback xmlns="">
          <p:sp>
            <p:nvSpPr>
              <p:cNvPr id="5" name="TextBox 4">
                <a:extLst>
                  <a:ext uri="{FF2B5EF4-FFF2-40B4-BE49-F238E27FC236}">
                    <a16:creationId xmlns:a16="http://schemas.microsoft.com/office/drawing/2014/main" id="{59B42375-A182-FE90-EC02-75C9E0001B55}"/>
                  </a:ext>
                </a:extLst>
              </p:cNvPr>
              <p:cNvSpPr txBox="1">
                <a:spLocks noRot="1" noChangeAspect="1" noMove="1" noResize="1" noEditPoints="1" noAdjustHandles="1" noChangeArrowheads="1" noChangeShapeType="1" noTextEdit="1"/>
              </p:cNvSpPr>
              <p:nvPr/>
            </p:nvSpPr>
            <p:spPr>
              <a:xfrm>
                <a:off x="8392887" y="3020558"/>
                <a:ext cx="358231" cy="276999"/>
              </a:xfrm>
              <a:prstGeom prst="rect">
                <a:avLst/>
              </a:prstGeom>
              <a:blipFill>
                <a:blip r:embed="rId3"/>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AE9F8-7FAA-0747-0D2C-2BF832FB3FE4}"/>
                  </a:ext>
                </a:extLst>
              </p:cNvPr>
              <p:cNvSpPr txBox="1"/>
              <p:nvPr/>
            </p:nvSpPr>
            <p:spPr>
              <a:xfrm>
                <a:off x="8828316" y="3020557"/>
                <a:ext cx="3582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B0FC2"/>
                          </a:solidFill>
                          <a:latin typeface="Cambria Math" panose="02040503050406030204" pitchFamily="18" charset="0"/>
                        </a:rPr>
                        <m:t>𝑏</m:t>
                      </m:r>
                    </m:oMath>
                  </m:oMathPara>
                </a14:m>
                <a:endParaRPr lang="en-CH" dirty="0">
                  <a:solidFill>
                    <a:srgbClr val="0B0FC2"/>
                  </a:solidFill>
                </a:endParaRPr>
              </a:p>
            </p:txBody>
          </p:sp>
        </mc:Choice>
        <mc:Fallback xmlns="">
          <p:sp>
            <p:nvSpPr>
              <p:cNvPr id="6" name="TextBox 5">
                <a:extLst>
                  <a:ext uri="{FF2B5EF4-FFF2-40B4-BE49-F238E27FC236}">
                    <a16:creationId xmlns:a16="http://schemas.microsoft.com/office/drawing/2014/main" id="{D99AE9F8-7FAA-0747-0D2C-2BF832FB3FE4}"/>
                  </a:ext>
                </a:extLst>
              </p:cNvPr>
              <p:cNvSpPr txBox="1">
                <a:spLocks noRot="1" noChangeAspect="1" noMove="1" noResize="1" noEditPoints="1" noAdjustHandles="1" noChangeArrowheads="1" noChangeShapeType="1" noTextEdit="1"/>
              </p:cNvSpPr>
              <p:nvPr/>
            </p:nvSpPr>
            <p:spPr>
              <a:xfrm>
                <a:off x="8828316" y="3020557"/>
                <a:ext cx="358231" cy="276999"/>
              </a:xfrm>
              <a:prstGeom prst="rect">
                <a:avLst/>
              </a:prstGeom>
              <a:blipFill>
                <a:blip r:embed="rId4"/>
                <a:stretch>
                  <a:fillRect b="-8696"/>
                </a:stretch>
              </a:blipFill>
            </p:spPr>
            <p:txBody>
              <a:bodyPr/>
              <a:lstStyle/>
              <a:p>
                <a:r>
                  <a:rPr lang="en-CH">
                    <a:noFill/>
                  </a:rPr>
                  <a:t> </a:t>
                </a:r>
              </a:p>
            </p:txBody>
          </p:sp>
        </mc:Fallback>
      </mc:AlternateContent>
    </p:spTree>
    <p:extLst>
      <p:ext uri="{BB962C8B-B14F-4D97-AF65-F5344CB8AC3E}">
        <p14:creationId xmlns:p14="http://schemas.microsoft.com/office/powerpoint/2010/main" val="274995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Reduction</a:t>
            </a:r>
          </a:p>
          <a:p>
            <a:pPr marL="457200" lvl="1" indent="0" algn="just">
              <a:buNone/>
            </a:pPr>
            <a:r>
              <a:rPr lang="en-US" sz="2000" dirty="0">
                <a:latin typeface="Arial" panose="020B0604020202020204" pitchFamily="34" charset="0"/>
                <a:cs typeface="Arial" panose="020B0604020202020204" pitchFamily="34" charset="0"/>
              </a:rPr>
              <a:t>Often we are working with data of high dimensionality - each observation comes with a high number of measurements - a dimension reduction procedure is usually conducted to reduce the variable space before the subsequent analysis is carried out..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marL="457200" lvl="1" indent="0" algn="just">
              <a:buNone/>
            </a:pPr>
            <a:r>
              <a:rPr lang="en-US" sz="2000" dirty="0">
                <a:latin typeface="Arial" panose="020B0604020202020204" pitchFamily="34" charset="0"/>
                <a:cs typeface="Arial" panose="020B0604020202020204" pitchFamily="34" charset="0"/>
              </a:rPr>
              <a:t>= discover groupings inside the input data (example: cluster DNA sequences into functional 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Association</a:t>
            </a:r>
          </a:p>
          <a:p>
            <a:pPr marL="457200" lvl="1" indent="0" algn="just">
              <a:buNone/>
            </a:pPr>
            <a:r>
              <a:rPr lang="en-US" sz="2000" dirty="0">
                <a:latin typeface="Arial" panose="020B0604020202020204" pitchFamily="34" charset="0"/>
                <a:cs typeface="Arial" panose="020B0604020202020204" pitchFamily="34" charset="0"/>
              </a:rPr>
              <a:t>= discover rules inside the input data (learn relationships between the measurements)</a:t>
            </a: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Reproducibility</a:t>
            </a:r>
            <a:r>
              <a:rPr lang="fr-CH" sz="4000" dirty="0"/>
              <a:t> in machine </a:t>
            </a:r>
            <a:r>
              <a:rPr lang="fr-CH" sz="4000" dirty="0" err="1"/>
              <a:t>learning</a:t>
            </a:r>
            <a:endParaRPr lang="fr-CH" sz="4000"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lvl="1" algn="just"/>
            <a:r>
              <a:rPr lang="en-US" sz="2200" dirty="0">
                <a:latin typeface="Arial"/>
                <a:cs typeface="Arial"/>
              </a:rPr>
              <a:t>Reproducibility: a ML research finding is reproducible if the code and data used to obtain the finding are available and the data is correctly analyzed</a:t>
            </a:r>
          </a:p>
          <a:p>
            <a:pPr marL="457200" lvl="1" indent="0" algn="just">
              <a:buNone/>
            </a:pPr>
            <a:endParaRPr lang="en-US" sz="2200" dirty="0">
              <a:latin typeface="Arial"/>
              <a:cs typeface="Arial"/>
            </a:endParaRPr>
          </a:p>
          <a:p>
            <a:pPr lvl="1" algn="just"/>
            <a:r>
              <a:rPr lang="en-US" sz="2200" dirty="0">
                <a:latin typeface="Arial"/>
                <a:cs typeface="Arial"/>
              </a:rPr>
              <a:t>Computational reproducibility: other researchers should be able to replicate the results of a model, given the full details on data, code and conditions.</a:t>
            </a:r>
          </a:p>
          <a:p>
            <a:pPr lvl="2" algn="just"/>
            <a:endParaRPr lang="en-US" sz="2200" dirty="0">
              <a:latin typeface="Arial"/>
              <a:cs typeface="Arial"/>
            </a:endParaRPr>
          </a:p>
          <a:p>
            <a:pPr lvl="1" algn="just"/>
            <a:r>
              <a:rPr lang="en-US" sz="2200" dirty="0">
                <a:latin typeface="Arial"/>
                <a:cs typeface="Arial"/>
              </a:rPr>
              <a:t>Credibility of ML relies on reproducibility</a:t>
            </a:r>
          </a:p>
          <a:p>
            <a:pPr marL="457200" lvl="1" indent="0" algn="just">
              <a:buNone/>
            </a:pPr>
            <a:endParaRPr lang="en-US" sz="2200" dirty="0">
              <a:latin typeface="Arial"/>
              <a:cs typeface="Arial"/>
            </a:endParaRPr>
          </a:p>
          <a:p>
            <a:pPr lvl="1" algn="just"/>
            <a:r>
              <a:rPr lang="en-US" sz="2200" dirty="0">
                <a:latin typeface="Arial"/>
                <a:cs typeface="Arial"/>
              </a:rPr>
              <a:t>Irreproducible results can easily arise in ML (</a:t>
            </a:r>
            <a:r>
              <a:rPr lang="en-GB" sz="2200" dirty="0">
                <a:hlinkClick r:id="rId4"/>
              </a:rPr>
              <a:t>Kapoor and Narayanan, </a:t>
            </a:r>
            <a:r>
              <a:rPr lang="en-GB" sz="2200" dirty="0" err="1">
                <a:hlinkClick r:id="rId4"/>
              </a:rPr>
              <a:t>arXiv</a:t>
            </a:r>
            <a:r>
              <a:rPr lang="en-GB" sz="2200" dirty="0">
                <a:hlinkClick r:id="rId4"/>
              </a:rPr>
              <a:t>, 2022</a:t>
            </a:r>
            <a:r>
              <a:rPr lang="en-GB" sz="2200" dirty="0"/>
              <a:t>)</a:t>
            </a:r>
            <a:endParaRPr lang="en-US" sz="2200" dirty="0">
              <a:latin typeface="Arial"/>
              <a:cs typeface="Arial"/>
            </a:endParaRPr>
          </a:p>
          <a:p>
            <a:pPr marL="457200" lvl="1" indent="0" algn="just">
              <a:buNone/>
            </a:pPr>
            <a:endParaRPr lang="en-US" sz="2000" dirty="0">
              <a:latin typeface="Arial"/>
              <a:cs typeface="Arial"/>
            </a:endParaRPr>
          </a:p>
          <a:p>
            <a:pPr lvl="1" algn="just"/>
            <a:r>
              <a:rPr lang="en-GB" sz="2200" dirty="0">
                <a:latin typeface="Arial" panose="020B0604020202020204" pitchFamily="34" charset="0"/>
                <a:cs typeface="Arial" panose="020B0604020202020204" pitchFamily="34" charset="0"/>
              </a:rPr>
              <a:t>The most prominent source of error is ‘data leakage’ (see below), when information from the test data is included in the training data.</a:t>
            </a:r>
          </a:p>
          <a:p>
            <a:pPr marL="457200" lvl="1" indent="0" algn="just">
              <a:buNone/>
            </a:pPr>
            <a:endParaRPr lang="en-GB" sz="2200" dirty="0">
              <a:latin typeface="Arial" panose="020B0604020202020204" pitchFamily="34" charset="0"/>
              <a:cs typeface="Arial" panose="020B0604020202020204" pitchFamily="34" charset="0"/>
            </a:endParaRPr>
          </a:p>
          <a:p>
            <a:pPr lvl="1" algn="just"/>
            <a:r>
              <a:rPr lang="en-GB" sz="2200" dirty="0">
                <a:latin typeface="Arial"/>
                <a:cs typeface="Arial"/>
              </a:rPr>
              <a:t>See </a:t>
            </a:r>
            <a:r>
              <a:rPr lang="en-GB" sz="2200" dirty="0">
                <a:latin typeface="Arial"/>
                <a:cs typeface="Arial"/>
                <a:hlinkClick r:id="rId5"/>
              </a:rPr>
              <a:t>reproducibility workshop</a:t>
            </a:r>
            <a:r>
              <a:rPr lang="en-GB" sz="2200" dirty="0">
                <a:latin typeface="Arial"/>
                <a:cs typeface="Arial"/>
              </a:rPr>
              <a:t> from Princeton University</a:t>
            </a:r>
            <a:endParaRPr lang="en-US" sz="2200" dirty="0">
              <a:latin typeface="Arial"/>
              <a:cs typeface="Arial"/>
            </a:endParaRPr>
          </a:p>
          <a:p>
            <a:pPr lvl="2" algn="just"/>
            <a:endParaRPr lang="en-US" sz="1600" dirty="0">
              <a:latin typeface="Arial"/>
              <a:cs typeface="Arial"/>
            </a:endParaRPr>
          </a:p>
        </p:txBody>
      </p:sp>
    </p:spTree>
    <p:extLst>
      <p:ext uri="{BB962C8B-B14F-4D97-AF65-F5344CB8AC3E}">
        <p14:creationId xmlns:p14="http://schemas.microsoft.com/office/powerpoint/2010/main" val="326885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3"/>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4"/>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5"/>
          <a:stretch>
            <a:fillRect/>
          </a:stretch>
        </p:blipFill>
        <p:spPr>
          <a:xfrm>
            <a:off x="10231831" y="170159"/>
            <a:ext cx="1794916" cy="10009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xmlns="">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6"/>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orthogonal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chemeClr val="bg1"/>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86257" y="1671439"/>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xmlns="">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1918532"/>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98992" y="4078414"/>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5" name="Picture 14">
            <a:extLst>
              <a:ext uri="{FF2B5EF4-FFF2-40B4-BE49-F238E27FC236}">
                <a16:creationId xmlns:a16="http://schemas.microsoft.com/office/drawing/2014/main" id="{87E32BEF-EC50-4237-9483-098A06107235}"/>
              </a:ext>
            </a:extLst>
          </p:cNvPr>
          <p:cNvPicPr/>
          <p:nvPr/>
        </p:nvPicPr>
        <p:blipFill>
          <a:blip r:embed="rId4"/>
          <a:stretch/>
        </p:blipFill>
        <p:spPr>
          <a:xfrm>
            <a:off x="1012071" y="1956659"/>
            <a:ext cx="911773" cy="1033103"/>
          </a:xfrm>
          <a:prstGeom prst="rect">
            <a:avLst/>
          </a:prstGeom>
          <a:ln>
            <a:noFill/>
          </a:ln>
        </p:spPr>
      </p:pic>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5"/>
          <a:stretch>
            <a:fillRect/>
          </a:stretch>
        </p:blipFill>
        <p:spPr>
          <a:xfrm>
            <a:off x="6397718" y="1724306"/>
            <a:ext cx="904875" cy="1352550"/>
          </a:xfrm>
          <a:prstGeom prst="rect">
            <a:avLst/>
          </a:prstGeom>
        </p:spPr>
      </p:pic>
      <p:sp>
        <p:nvSpPr>
          <p:cNvPr id="16" name="Content Placeholder 2">
            <a:extLst>
              <a:ext uri="{FF2B5EF4-FFF2-40B4-BE49-F238E27FC236}">
                <a16:creationId xmlns:a16="http://schemas.microsoft.com/office/drawing/2014/main" id="{A903BA83-3C6D-B0D7-B68E-F47FF34C6F35}"/>
              </a:ext>
            </a:extLst>
          </p:cNvPr>
          <p:cNvSpPr txBox="1">
            <a:spLocks/>
          </p:cNvSpPr>
          <p:nvPr/>
        </p:nvSpPr>
        <p:spPr>
          <a:xfrm>
            <a:off x="1986565" y="4078440"/>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Fritz Bayer</a:t>
            </a:r>
          </a:p>
          <a:p>
            <a:pPr lvl="1"/>
            <a:r>
              <a:rPr lang="en-US" sz="1900" dirty="0"/>
              <a:t>Computational Biology Group</a:t>
            </a:r>
            <a:r>
              <a:rPr lang="en-US" sz="2000" dirty="0"/>
              <a:t> , SIB Swiss Institute of Bioinformatics</a:t>
            </a:r>
            <a:endParaRPr lang="en-US" sz="1900" dirty="0"/>
          </a:p>
        </p:txBody>
      </p:sp>
      <p:pic>
        <p:nvPicPr>
          <p:cNvPr id="4" name="Picture 3" descr="Icon&#10;&#10;Description automatically generated">
            <a:extLst>
              <a:ext uri="{FF2B5EF4-FFF2-40B4-BE49-F238E27FC236}">
                <a16:creationId xmlns:a16="http://schemas.microsoft.com/office/drawing/2014/main" id="{FEE01121-47D9-A8AE-F97B-1408E89D9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26" y="4114721"/>
            <a:ext cx="768603" cy="1148860"/>
          </a:xfrm>
          <a:prstGeom prst="rect">
            <a:avLst/>
          </a:prstGeom>
        </p:spPr>
      </p:pic>
      <p:pic>
        <p:nvPicPr>
          <p:cNvPr id="22" name="Picture 21" descr="Icon&#10;&#10;Description automatically generated">
            <a:extLst>
              <a:ext uri="{FF2B5EF4-FFF2-40B4-BE49-F238E27FC236}">
                <a16:creationId xmlns:a16="http://schemas.microsoft.com/office/drawing/2014/main" id="{B7208019-E612-7AC5-BC98-2E2391E29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3990" y="4119577"/>
            <a:ext cx="768603" cy="114886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434806"/>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grpSp>
        <p:nvGrpSpPr>
          <p:cNvPr id="6" name="Group 5">
            <a:extLst>
              <a:ext uri="{FF2B5EF4-FFF2-40B4-BE49-F238E27FC236}">
                <a16:creationId xmlns:a16="http://schemas.microsoft.com/office/drawing/2014/main" id="{6BEEA1AF-BC10-B4D6-7D62-AFD8FE57C2D6}"/>
              </a:ext>
            </a:extLst>
          </p:cNvPr>
          <p:cNvGrpSpPr/>
          <p:nvPr/>
        </p:nvGrpSpPr>
        <p:grpSpPr>
          <a:xfrm>
            <a:off x="1327171" y="4244874"/>
            <a:ext cx="7514967" cy="2503818"/>
            <a:chOff x="838200" y="1631092"/>
            <a:chExt cx="7514967" cy="2503818"/>
          </a:xfrm>
        </p:grpSpPr>
        <p:grpSp>
          <p:nvGrpSpPr>
            <p:cNvPr id="8" name="Group 7">
              <a:extLst>
                <a:ext uri="{FF2B5EF4-FFF2-40B4-BE49-F238E27FC236}">
                  <a16:creationId xmlns:a16="http://schemas.microsoft.com/office/drawing/2014/main" id="{BB588BF0-E9E1-9FCF-ED7E-70C3AA05C8ED}"/>
                </a:ext>
              </a:extLst>
            </p:cNvPr>
            <p:cNvGrpSpPr/>
            <p:nvPr/>
          </p:nvGrpSpPr>
          <p:grpSpPr>
            <a:xfrm>
              <a:off x="6503773" y="2288737"/>
              <a:ext cx="1849394" cy="1643450"/>
              <a:chOff x="7208107" y="1715530"/>
              <a:chExt cx="1849394" cy="1643450"/>
            </a:xfrm>
          </p:grpSpPr>
          <p:cxnSp>
            <p:nvCxnSpPr>
              <p:cNvPr id="48" name="Straight Arrow Connector 47">
                <a:extLst>
                  <a:ext uri="{FF2B5EF4-FFF2-40B4-BE49-F238E27FC236}">
                    <a16:creationId xmlns:a16="http://schemas.microsoft.com/office/drawing/2014/main" id="{59EAC249-E32C-C27B-749D-A582B5A68C34}"/>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9D95D10-D213-C0D1-E33F-AA452DBB5AE3}"/>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B92BA0C-1356-259B-1998-C7BA4F6131B3}"/>
                </a:ext>
              </a:extLst>
            </p:cNvPr>
            <p:cNvGrpSpPr/>
            <p:nvPr/>
          </p:nvGrpSpPr>
          <p:grpSpPr>
            <a:xfrm>
              <a:off x="838200" y="1631092"/>
              <a:ext cx="2794686" cy="2503818"/>
              <a:chOff x="838200" y="1631092"/>
              <a:chExt cx="2794686" cy="2503818"/>
            </a:xfrm>
          </p:grpSpPr>
          <p:grpSp>
            <p:nvGrpSpPr>
              <p:cNvPr id="31" name="Group 30">
                <a:extLst>
                  <a:ext uri="{FF2B5EF4-FFF2-40B4-BE49-F238E27FC236}">
                    <a16:creationId xmlns:a16="http://schemas.microsoft.com/office/drawing/2014/main" id="{ACDB90B5-6FC4-9227-244D-4EE5950F0017}"/>
                  </a:ext>
                </a:extLst>
              </p:cNvPr>
              <p:cNvGrpSpPr/>
              <p:nvPr/>
            </p:nvGrpSpPr>
            <p:grpSpPr>
              <a:xfrm>
                <a:off x="1075038" y="1631092"/>
                <a:ext cx="2557848" cy="2434281"/>
                <a:chOff x="1075038" y="1631092"/>
                <a:chExt cx="2557848" cy="2434281"/>
              </a:xfrm>
            </p:grpSpPr>
            <p:cxnSp>
              <p:nvCxnSpPr>
                <p:cNvPr id="45" name="Straight Arrow Connector 44">
                  <a:extLst>
                    <a:ext uri="{FF2B5EF4-FFF2-40B4-BE49-F238E27FC236}">
                      <a16:creationId xmlns:a16="http://schemas.microsoft.com/office/drawing/2014/main" id="{66ADF160-1E15-053A-CBF0-807832A7B93C}"/>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4AE42E0-FF81-EF7F-370E-381DA96FEBFC}"/>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8591469-1402-91B7-3C47-C69F80EDACC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8EDFF898-D1EB-5A66-9D86-A09876BD5186}"/>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396488A0-F8CA-6AE5-46B7-C64B61CE50B0}"/>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E8CE84A8-9CBB-E19D-D579-ACB051EE4912}"/>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8B5ACEE7-9DF0-D3DC-F531-80234586CBB4}"/>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Oval 35">
                <a:extLst>
                  <a:ext uri="{FF2B5EF4-FFF2-40B4-BE49-F238E27FC236}">
                    <a16:creationId xmlns:a16="http://schemas.microsoft.com/office/drawing/2014/main" id="{57133383-F20F-C413-FC36-23C97FDB3ECC}"/>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6E8A74B3-495B-E8FA-503D-030F3B7E0B21}"/>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D4AD48F9-3BC2-0D27-FE0C-76BB1AE10357}"/>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53D36E1A-82F6-B49D-C5B7-A6BE07BB6B1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16B452-8D2C-0726-828D-B3B1F87EEE7F}"/>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Oval 40">
                <a:extLst>
                  <a:ext uri="{FF2B5EF4-FFF2-40B4-BE49-F238E27FC236}">
                    <a16:creationId xmlns:a16="http://schemas.microsoft.com/office/drawing/2014/main" id="{82ADCA51-552B-873E-49B6-B20141550719}"/>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7917D2E8-AFD4-01FB-81A8-0A5219C1B63C}"/>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99194171-BA2F-D7AE-2662-D2D51D1F7A61}"/>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F54BDE5A-89AB-B0F9-7402-46BF9953E447}"/>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 name="Group 11">
              <a:extLst>
                <a:ext uri="{FF2B5EF4-FFF2-40B4-BE49-F238E27FC236}">
                  <a16:creationId xmlns:a16="http://schemas.microsoft.com/office/drawing/2014/main" id="{B3CA7D3E-36B2-C2A1-2103-71AEE7786D64}"/>
                </a:ext>
              </a:extLst>
            </p:cNvPr>
            <p:cNvGrpSpPr/>
            <p:nvPr/>
          </p:nvGrpSpPr>
          <p:grpSpPr>
            <a:xfrm rot="1451822">
              <a:off x="6836411" y="2541455"/>
              <a:ext cx="479610" cy="439625"/>
              <a:chOff x="8038315" y="2368258"/>
              <a:chExt cx="479610" cy="439625"/>
            </a:xfrm>
          </p:grpSpPr>
          <p:sp>
            <p:nvSpPr>
              <p:cNvPr id="25" name="Oval 24">
                <a:extLst>
                  <a:ext uri="{FF2B5EF4-FFF2-40B4-BE49-F238E27FC236}">
                    <a16:creationId xmlns:a16="http://schemas.microsoft.com/office/drawing/2014/main" id="{4BE885C2-B062-EDEE-2E0C-BF1F26FAC40D}"/>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E63C808-A3A1-3DBD-62AF-24CA74E77B45}"/>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F3748BC7-BAE5-3D40-D9B1-E1A1C33DF3EC}"/>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71BEAEC1-1D41-E2B4-A842-4D74F03C9EE5}"/>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181A4A97-FC5B-FE2D-9BA8-40BBB96475B1}"/>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 name="Group 12">
              <a:extLst>
                <a:ext uri="{FF2B5EF4-FFF2-40B4-BE49-F238E27FC236}">
                  <a16:creationId xmlns:a16="http://schemas.microsoft.com/office/drawing/2014/main" id="{4274733A-4F21-2744-7369-34045D612701}"/>
                </a:ext>
              </a:extLst>
            </p:cNvPr>
            <p:cNvGrpSpPr/>
            <p:nvPr/>
          </p:nvGrpSpPr>
          <p:grpSpPr>
            <a:xfrm rot="1904875">
              <a:off x="7842508" y="2754251"/>
              <a:ext cx="310713" cy="450406"/>
              <a:chOff x="6870358" y="2476018"/>
              <a:chExt cx="310713" cy="450406"/>
            </a:xfrm>
          </p:grpSpPr>
          <p:sp>
            <p:nvSpPr>
              <p:cNvPr id="21" name="Oval 20">
                <a:extLst>
                  <a:ext uri="{FF2B5EF4-FFF2-40B4-BE49-F238E27FC236}">
                    <a16:creationId xmlns:a16="http://schemas.microsoft.com/office/drawing/2014/main" id="{F08EFA13-9AD7-F8D1-C941-EF86E2410E48}"/>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C80038-54D1-D895-F149-C6629826A650}"/>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A860BE07-24DB-2495-69F5-E06489FC6CDE}"/>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DD3FF4-4159-3931-A2B7-4137EA202520}"/>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 name="Group 13">
              <a:extLst>
                <a:ext uri="{FF2B5EF4-FFF2-40B4-BE49-F238E27FC236}">
                  <a16:creationId xmlns:a16="http://schemas.microsoft.com/office/drawing/2014/main" id="{D0373332-118A-5472-84D0-4C8605B07E73}"/>
                </a:ext>
              </a:extLst>
            </p:cNvPr>
            <p:cNvGrpSpPr/>
            <p:nvPr/>
          </p:nvGrpSpPr>
          <p:grpSpPr>
            <a:xfrm>
              <a:off x="7181071" y="3411948"/>
              <a:ext cx="514665" cy="307163"/>
              <a:chOff x="7907656" y="3404762"/>
              <a:chExt cx="514665" cy="307163"/>
            </a:xfrm>
          </p:grpSpPr>
          <p:sp>
            <p:nvSpPr>
              <p:cNvPr id="17" name="Oval 16">
                <a:extLst>
                  <a:ext uri="{FF2B5EF4-FFF2-40B4-BE49-F238E27FC236}">
                    <a16:creationId xmlns:a16="http://schemas.microsoft.com/office/drawing/2014/main" id="{2755B4CC-0582-D32A-2194-BCE9761EE143}"/>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Oval 17">
                <a:extLst>
                  <a:ext uri="{FF2B5EF4-FFF2-40B4-BE49-F238E27FC236}">
                    <a16:creationId xmlns:a16="http://schemas.microsoft.com/office/drawing/2014/main" id="{80AA6FC6-9461-20FC-4646-EAF43F50F829}"/>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590E939A-37A1-11EA-6B0F-0ADF2766007C}"/>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6D7F62AE-A01B-2840-F1B2-273202E89408}"/>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5" name="Striped Right Arrow 14">
              <a:extLst>
                <a:ext uri="{FF2B5EF4-FFF2-40B4-BE49-F238E27FC236}">
                  <a16:creationId xmlns:a16="http://schemas.microsoft.com/office/drawing/2014/main" id="{6B930B5D-FDB9-A1C8-CDD1-9CB79A943060}"/>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C6A751AC-A822-32CA-D073-43849462754E}"/>
                </a:ext>
              </a:extLst>
            </p:cNvPr>
            <p:cNvSpPr txBox="1"/>
            <p:nvPr/>
          </p:nvSpPr>
          <p:spPr>
            <a:xfrm>
              <a:off x="4654382" y="2396895"/>
              <a:ext cx="630301" cy="369332"/>
            </a:xfrm>
            <a:prstGeom prst="rect">
              <a:avLst/>
            </a:prstGeom>
            <a:noFill/>
          </p:spPr>
          <p:txBody>
            <a:bodyPr wrap="none" rtlCol="0">
              <a:spAutoFit/>
            </a:bodyPr>
            <a:lstStyle/>
            <a:p>
              <a:r>
                <a:rPr lang="en-GB" dirty="0"/>
                <a:t>MDS</a:t>
              </a:r>
              <a:endParaRPr lang="en-CH"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3B3196-E4E1-C6B6-3ADF-54CA907C7895}"/>
                  </a:ext>
                </a:extLst>
              </p:cNvPr>
              <p:cNvSpPr txBox="1"/>
              <p:nvPr/>
            </p:nvSpPr>
            <p:spPr>
              <a:xfrm>
                <a:off x="3224993" y="4370409"/>
                <a:ext cx="1569917" cy="347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𝑝</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oMath>
                  </m:oMathPara>
                </a14:m>
                <a:endParaRPr lang="en-CH" dirty="0"/>
              </a:p>
            </p:txBody>
          </p:sp>
        </mc:Choice>
        <mc:Fallback xmlns="">
          <p:sp>
            <p:nvSpPr>
              <p:cNvPr id="2" name="TextBox 1">
                <a:extLst>
                  <a:ext uri="{FF2B5EF4-FFF2-40B4-BE49-F238E27FC236}">
                    <a16:creationId xmlns:a16="http://schemas.microsoft.com/office/drawing/2014/main" id="{3D3B3196-E4E1-C6B6-3ADF-54CA907C7895}"/>
                  </a:ext>
                </a:extLst>
              </p:cNvPr>
              <p:cNvSpPr txBox="1">
                <a:spLocks noRot="1" noChangeAspect="1" noMove="1" noResize="1" noEditPoints="1" noAdjustHandles="1" noChangeArrowheads="1" noChangeShapeType="1" noTextEdit="1"/>
              </p:cNvSpPr>
              <p:nvPr/>
            </p:nvSpPr>
            <p:spPr>
              <a:xfrm>
                <a:off x="3224993" y="4370409"/>
                <a:ext cx="1569917" cy="347788"/>
              </a:xfrm>
              <a:prstGeom prst="rect">
                <a:avLst/>
              </a:prstGeom>
              <a:blipFill>
                <a:blip r:embed="rId4"/>
                <a:stretch>
                  <a:fillRect l="-2400" b="-25000"/>
                </a:stretch>
              </a:blipFill>
            </p:spPr>
            <p:txBody>
              <a:bodyPr/>
              <a:lstStyle/>
              <a:p>
                <a:r>
                  <a:rPr lang="en-CH">
                    <a:noFill/>
                  </a:rPr>
                  <a:t> </a:t>
                </a:r>
              </a:p>
            </p:txBody>
          </p:sp>
        </mc:Fallback>
      </mc:AlternateContent>
      <p:cxnSp>
        <p:nvCxnSpPr>
          <p:cNvPr id="4" name="Straight Connector 3">
            <a:extLst>
              <a:ext uri="{FF2B5EF4-FFF2-40B4-BE49-F238E27FC236}">
                <a16:creationId xmlns:a16="http://schemas.microsoft.com/office/drawing/2014/main" id="{D64994AE-DA29-B85F-554C-7EB124777EF9}"/>
              </a:ext>
            </a:extLst>
          </p:cNvPr>
          <p:cNvCxnSpPr>
            <a:cxnSpLocks/>
            <a:stCxn id="32" idx="7"/>
            <a:endCxn id="39" idx="2"/>
          </p:cNvCxnSpPr>
          <p:nvPr/>
        </p:nvCxnSpPr>
        <p:spPr>
          <a:xfrm flipV="1">
            <a:off x="2951275" y="4879540"/>
            <a:ext cx="429177" cy="11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2332AC-2626-F86F-75A4-4C31391AB2FA}"/>
              </a:ext>
            </a:extLst>
          </p:cNvPr>
          <p:cNvCxnSpPr>
            <a:cxnSpLocks/>
            <a:stCxn id="25" idx="3"/>
          </p:cNvCxnSpPr>
          <p:nvPr/>
        </p:nvCxnSpPr>
        <p:spPr>
          <a:xfrm>
            <a:off x="7457515" y="5163296"/>
            <a:ext cx="406331" cy="1106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CF1B5E-6AF4-0885-C543-B32C774DD1E0}"/>
                  </a:ext>
                </a:extLst>
              </p:cNvPr>
              <p:cNvSpPr txBox="1"/>
              <p:nvPr/>
            </p:nvSpPr>
            <p:spPr>
              <a:xfrm>
                <a:off x="7397092" y="4637086"/>
                <a:ext cx="2002087" cy="344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2</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r>
                        <a:rPr lang="en-GB"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rPr>
                          </m:ctrlPr>
                        </m:sSubSupPr>
                        <m:e>
                          <m:r>
                            <a:rPr lang="fr-CH" i="1">
                              <a:latin typeface="Cambria Math" panose="02040503050406030204" pitchFamily="18" charset="0"/>
                            </a:rPr>
                            <m:t>𝑑</m:t>
                          </m:r>
                        </m:e>
                        <m:sub>
                          <m:r>
                            <a:rPr lang="fr-CH" i="1">
                              <a:latin typeface="Cambria Math" panose="02040503050406030204" pitchFamily="18" charset="0"/>
                            </a:rPr>
                            <m:t>𝑖𝑗</m:t>
                          </m:r>
                        </m:sub>
                        <m:sup>
                          <m:r>
                            <a:rPr lang="fr-CH" i="1">
                              <a:latin typeface="Cambria Math" panose="02040503050406030204" pitchFamily="18" charset="0"/>
                            </a:rPr>
                            <m:t>𝑝</m:t>
                          </m:r>
                        </m:sup>
                      </m:sSubSup>
                    </m:oMath>
                  </m:oMathPara>
                </a14:m>
                <a:endParaRPr lang="en-CH" dirty="0"/>
              </a:p>
            </p:txBody>
          </p:sp>
        </mc:Choice>
        <mc:Fallback xmlns="">
          <p:sp>
            <p:nvSpPr>
              <p:cNvPr id="53" name="TextBox 52">
                <a:extLst>
                  <a:ext uri="{FF2B5EF4-FFF2-40B4-BE49-F238E27FC236}">
                    <a16:creationId xmlns:a16="http://schemas.microsoft.com/office/drawing/2014/main" id="{05CF1B5E-6AF4-0885-C543-B32C774DD1E0}"/>
                  </a:ext>
                </a:extLst>
              </p:cNvPr>
              <p:cNvSpPr txBox="1">
                <a:spLocks noRot="1" noChangeAspect="1" noMove="1" noResize="1" noEditPoints="1" noAdjustHandles="1" noChangeArrowheads="1" noChangeShapeType="1" noTextEdit="1"/>
              </p:cNvSpPr>
              <p:nvPr/>
            </p:nvSpPr>
            <p:spPr>
              <a:xfrm>
                <a:off x="7397092" y="4637086"/>
                <a:ext cx="2002087" cy="344261"/>
              </a:xfrm>
              <a:prstGeom prst="rect">
                <a:avLst/>
              </a:prstGeom>
              <a:blipFill>
                <a:blip r:embed="rId5"/>
                <a:stretch>
                  <a:fillRect l="-2516" r="-1258" b="-21429"/>
                </a:stretch>
              </a:blipFill>
            </p:spPr>
            <p:txBody>
              <a:bodyPr/>
              <a:lstStyle/>
              <a:p>
                <a:r>
                  <a:rPr lang="en-CH">
                    <a:noFill/>
                  </a:rPr>
                  <a:t> </a:t>
                </a:r>
              </a:p>
            </p:txBody>
          </p:sp>
        </mc:Fallback>
      </mc:AlternateContent>
    </p:spTree>
    <p:extLst>
      <p:ext uri="{BB962C8B-B14F-4D97-AF65-F5344CB8AC3E}">
        <p14:creationId xmlns:p14="http://schemas.microsoft.com/office/powerpoint/2010/main" val="179306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In concept similar to MDS, but with improved distance metrics</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2"/>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3"/>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5"/>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user defined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6"/>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3126259" y="6128951"/>
            <a:ext cx="2993768" cy="369332"/>
          </a:xfrm>
          <a:prstGeom prst="rect">
            <a:avLst/>
          </a:prstGeom>
          <a:noFill/>
        </p:spPr>
        <p:txBody>
          <a:bodyPr wrap="none" rtlCol="0">
            <a:spAutoFit/>
          </a:bodyPr>
          <a:lstStyle/>
          <a:p>
            <a:r>
              <a:rPr lang="en-CH" dirty="0">
                <a:hlinkClick r:id="rId7"/>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err="1"/>
              <a:t>t</a:t>
            </a:r>
            <a:r>
              <a:rPr lang="fr-CH" sz="3200" dirty="0"/>
              <a:t>-SNE </a:t>
            </a:r>
            <a:r>
              <a:rPr lang="fr-CH" sz="3200" dirty="0" err="1"/>
              <a:t>Perplexity</a:t>
            </a:r>
            <a:endParaRPr lang="fr-CH" sz="3200" dirty="0"/>
          </a:p>
        </p:txBody>
      </p:sp>
      <p:pic>
        <p:nvPicPr>
          <p:cNvPr id="3" name="Picture 2">
            <a:extLst>
              <a:ext uri="{FF2B5EF4-FFF2-40B4-BE49-F238E27FC236}">
                <a16:creationId xmlns:a16="http://schemas.microsoft.com/office/drawing/2014/main" id="{0CAD7FA0-78C1-0191-6785-971BCBDDFAB8}"/>
              </a:ext>
            </a:extLst>
          </p:cNvPr>
          <p:cNvPicPr>
            <a:picLocks noChangeAspect="1"/>
          </p:cNvPicPr>
          <p:nvPr/>
        </p:nvPicPr>
        <p:blipFill>
          <a:blip r:embed="rId4"/>
          <a:stretch>
            <a:fillRect/>
          </a:stretch>
        </p:blipFill>
        <p:spPr>
          <a:xfrm>
            <a:off x="2325843" y="1749849"/>
            <a:ext cx="7540313" cy="4142400"/>
          </a:xfrm>
          <a:prstGeom prst="rect">
            <a:avLst/>
          </a:prstGeom>
        </p:spPr>
      </p:pic>
      <p:sp>
        <p:nvSpPr>
          <p:cNvPr id="4" name="TextBox 3">
            <a:extLst>
              <a:ext uri="{FF2B5EF4-FFF2-40B4-BE49-F238E27FC236}">
                <a16:creationId xmlns:a16="http://schemas.microsoft.com/office/drawing/2014/main" id="{916AE068-2A44-0618-6EAD-1A219869A6F3}"/>
              </a:ext>
            </a:extLst>
          </p:cNvPr>
          <p:cNvSpPr txBox="1"/>
          <p:nvPr/>
        </p:nvSpPr>
        <p:spPr>
          <a:xfrm>
            <a:off x="2325843" y="1392042"/>
            <a:ext cx="8004114" cy="369332"/>
          </a:xfrm>
          <a:prstGeom prst="rect">
            <a:avLst/>
          </a:prstGeom>
          <a:noFill/>
        </p:spPr>
        <p:txBody>
          <a:bodyPr wrap="none" rtlCol="0">
            <a:spAutoFit/>
          </a:bodyPr>
          <a:lstStyle/>
          <a:p>
            <a:r>
              <a:rPr lang="en-GB" dirty="0">
                <a:hlinkClick r:id="rId5"/>
              </a:rPr>
              <a:t>https://scikit-</a:t>
            </a:r>
            <a:r>
              <a:rPr lang="en-GB" dirty="0" err="1">
                <a:hlinkClick r:id="rId5"/>
              </a:rPr>
              <a:t>learn.org</a:t>
            </a:r>
            <a:r>
              <a:rPr lang="en-GB" dirty="0">
                <a:hlinkClick r:id="rId5"/>
              </a:rPr>
              <a:t>/stable/</a:t>
            </a:r>
            <a:r>
              <a:rPr lang="en-GB" dirty="0" err="1">
                <a:hlinkClick r:id="rId5"/>
              </a:rPr>
              <a:t>auto_examples</a:t>
            </a:r>
            <a:r>
              <a:rPr lang="en-GB" dirty="0">
                <a:hlinkClick r:id="rId5"/>
              </a:rPr>
              <a:t>/manifold/</a:t>
            </a:r>
            <a:r>
              <a:rPr lang="en-GB" dirty="0" err="1">
                <a:hlinkClick r:id="rId5"/>
              </a:rPr>
              <a:t>plot_t_sne_perplexity.html</a:t>
            </a:r>
            <a:endParaRPr lang="en-CH" dirty="0"/>
          </a:p>
        </p:txBody>
      </p:sp>
      <p:sp>
        <p:nvSpPr>
          <p:cNvPr id="5" name="TextBox 4">
            <a:extLst>
              <a:ext uri="{FF2B5EF4-FFF2-40B4-BE49-F238E27FC236}">
                <a16:creationId xmlns:a16="http://schemas.microsoft.com/office/drawing/2014/main" id="{8C6F2868-6BD2-121F-F17D-5D12D4658EE5}"/>
              </a:ext>
            </a:extLst>
          </p:cNvPr>
          <p:cNvSpPr txBox="1"/>
          <p:nvPr/>
        </p:nvSpPr>
        <p:spPr>
          <a:xfrm>
            <a:off x="838200" y="5951138"/>
            <a:ext cx="10408234" cy="369332"/>
          </a:xfrm>
          <a:prstGeom prst="rect">
            <a:avLst/>
          </a:prstGeom>
          <a:noFill/>
        </p:spPr>
        <p:txBody>
          <a:bodyPr wrap="none" rtlCol="0">
            <a:spAutoFit/>
          </a:bodyPr>
          <a:lstStyle/>
          <a:p>
            <a:r>
              <a:rPr lang="en-CH" dirty="0"/>
              <a:t>The larger the perplexity, the more neighbours are considered and the more the global structure is preserved</a:t>
            </a:r>
          </a:p>
        </p:txBody>
      </p:sp>
    </p:spTree>
    <p:extLst>
      <p:ext uri="{BB962C8B-B14F-4D97-AF65-F5344CB8AC3E}">
        <p14:creationId xmlns:p14="http://schemas.microsoft.com/office/powerpoint/2010/main" val="718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2860335702"/>
              </p:ext>
            </p:extLst>
          </p:nvPr>
        </p:nvGraphicFramePr>
        <p:xfrm>
          <a:off x="507356" y="1609019"/>
          <a:ext cx="5838853" cy="480506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(Wandrille)</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(Wandrille)</a:t>
                      </a:r>
                      <a:br>
                        <a:rPr lang="en-US" sz="1200" dirty="0">
                          <a:effectLst/>
                        </a:rPr>
                      </a:br>
                      <a:r>
                        <a:rPr lang="en-US" sz="1200" dirty="0">
                          <a:effectLst/>
                        </a:rPr>
                        <a:t>- Performance metrics </a:t>
                      </a:r>
                      <a:r>
                        <a:rPr lang="en-US" sz="1200" dirty="0">
                          <a:solidFill>
                            <a:srgbClr val="FF0000"/>
                          </a:solidFill>
                          <a:effectLst/>
                        </a:rPr>
                        <a:t>(Wandrille)</a:t>
                      </a:r>
                      <a:endParaRPr lang="en-US" sz="1200" dirty="0">
                        <a:effectLst/>
                      </a:endParaRPr>
                    </a:p>
                    <a:p>
                      <a:pPr algn="l"/>
                      <a:r>
                        <a:rPr lang="en-US" sz="1200" baseline="0" dirty="0">
                          <a:effectLst/>
                        </a:rPr>
                        <a:t>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1056870743"/>
              </p:ext>
            </p:extLst>
          </p:nvPr>
        </p:nvGraphicFramePr>
        <p:xfrm>
          <a:off x="6572662" y="1609021"/>
          <a:ext cx="5454086" cy="5067676"/>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(Wandrille)</a:t>
                      </a:r>
                      <a:br>
                        <a:rPr lang="en-US" sz="1200" dirty="0">
                          <a:effectLst/>
                        </a:rPr>
                      </a:br>
                      <a:r>
                        <a:rPr lang="en-US" sz="1200" dirty="0">
                          <a:effectLst/>
                        </a:rPr>
                        <a:t>- Random Forests </a:t>
                      </a:r>
                      <a:r>
                        <a:rPr lang="en-US" sz="1200" dirty="0">
                          <a:solidFill>
                            <a:srgbClr val="FF0000"/>
                          </a:solidFill>
                          <a:effectLst/>
                        </a:rPr>
                        <a:t>(Wandrille)</a:t>
                      </a:r>
                      <a:endParaRPr lang="en-US" sz="1200" dirty="0">
                        <a:effectLst/>
                      </a:endParaRPr>
                    </a:p>
                    <a:p>
                      <a:pPr algn="l"/>
                      <a:r>
                        <a:rPr lang="en-US" sz="1200" dirty="0">
                          <a:effectLst/>
                        </a:rPr>
                        <a:t>- Ada Boost </a:t>
                      </a:r>
                      <a:r>
                        <a:rPr lang="en-US" sz="1200" dirty="0">
                          <a:solidFill>
                            <a:srgbClr val="FF0000"/>
                          </a:solidFill>
                          <a:effectLst/>
                        </a:rPr>
                        <a:t>(Wandrille)</a:t>
                      </a:r>
                      <a:endParaRPr lang="en-US" sz="1200" dirty="0">
                        <a:effectLst/>
                      </a:endParaRPr>
                    </a:p>
                    <a:p>
                      <a:pPr algn="l"/>
                      <a:r>
                        <a:rPr lang="en-US" sz="1200" dirty="0">
                          <a:effectLst/>
                        </a:rPr>
                        <a:t>- Gradient boosting </a:t>
                      </a:r>
                      <a:r>
                        <a:rPr lang="en-US" sz="1200" dirty="0">
                          <a:solidFill>
                            <a:srgbClr val="FF0000"/>
                          </a:solidFill>
                          <a:effectLst/>
                        </a:rPr>
                        <a:t>(Wandrille)</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dirty="0">
                          <a:effectLst/>
                        </a:rPr>
                        <a:t>Regression(</a:t>
                      </a:r>
                      <a:r>
                        <a:rPr lang="en-US" sz="1200" i="1" dirty="0">
                          <a:effectLst/>
                        </a:rPr>
                        <a:t>theory</a:t>
                      </a:r>
                      <a:r>
                        <a:rPr lang="en-US" sz="1200" dirty="0">
                          <a:effectLst/>
                        </a:rPr>
                        <a:t>) </a:t>
                      </a:r>
                      <a:r>
                        <a:rPr lang="en-US" sz="1200" dirty="0">
                          <a:solidFill>
                            <a:srgbClr val="FF0000"/>
                          </a:solidFill>
                          <a:effectLst/>
                        </a:rPr>
                        <a:t>(Markus)</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Regression </a:t>
                      </a:r>
                      <a:r>
                        <a:rPr lang="en-US" sz="1200" dirty="0">
                          <a:effectLst/>
                        </a:rPr>
                        <a:t>(</a:t>
                      </a:r>
                      <a:r>
                        <a:rPr lang="en-US" sz="1200" i="1" dirty="0" err="1">
                          <a:effectLst/>
                        </a:rPr>
                        <a:t>parctical</a:t>
                      </a:r>
                      <a:r>
                        <a:rPr lang="en-US" sz="1200" dirty="0">
                          <a:effectLst/>
                        </a:rPr>
                        <a:t>)</a:t>
                      </a:r>
                    </a:p>
                    <a:p>
                      <a:pPr algn="l"/>
                      <a:r>
                        <a:rPr lang="en-US" sz="1200" dirty="0">
                          <a:effectLst/>
                        </a:rPr>
                        <a:t>- Linear regression </a:t>
                      </a:r>
                      <a:r>
                        <a:rPr lang="en-US" sz="1200" dirty="0">
                          <a:solidFill>
                            <a:srgbClr val="FF0000"/>
                          </a:solidFill>
                          <a:effectLst/>
                        </a:rPr>
                        <a:t>(Markus)</a:t>
                      </a:r>
                      <a:br>
                        <a:rPr lang="en-US" sz="1200" dirty="0">
                          <a:effectLst/>
                        </a:rPr>
                      </a:br>
                      <a:r>
                        <a:rPr lang="en-US" sz="1200" dirty="0">
                          <a:effectLst/>
                        </a:rPr>
                        <a:t>- KNN regression </a:t>
                      </a:r>
                      <a:r>
                        <a:rPr lang="en-US" sz="1200" dirty="0">
                          <a:solidFill>
                            <a:srgbClr val="FF0000"/>
                          </a:solidFill>
                          <a:effectLst/>
                        </a:rPr>
                        <a:t>(Markus)</a:t>
                      </a:r>
                      <a:endParaRPr lang="en-US" sz="1200" dirty="0">
                        <a:effectLst/>
                      </a:endParaRPr>
                    </a:p>
                    <a:p>
                      <a:pPr algn="l"/>
                      <a:r>
                        <a:rPr lang="en-US" sz="1200" dirty="0">
                          <a:effectLst/>
                        </a:rPr>
                        <a:t>- Support vector regression </a:t>
                      </a:r>
                      <a:r>
                        <a:rPr lang="en-US" sz="1200" dirty="0">
                          <a:solidFill>
                            <a:srgbClr val="FF0000"/>
                          </a:solidFill>
                          <a:effectLst/>
                        </a:rPr>
                        <a:t>(Markus)</a:t>
                      </a:r>
                      <a:endParaRPr lang="en-US" sz="1200" dirty="0">
                        <a:effectLst/>
                      </a:endParaRPr>
                    </a:p>
                    <a:p>
                      <a:pPr algn="l"/>
                      <a:r>
                        <a:rPr lang="en-US" sz="1200" dirty="0">
                          <a:effectLst/>
                        </a:rPr>
                        <a:t>- Gradient boosting regression </a:t>
                      </a:r>
                      <a:r>
                        <a:rPr lang="en-US" sz="1200" dirty="0">
                          <a:solidFill>
                            <a:srgbClr val="FF0000"/>
                          </a:solidFill>
                          <a:effectLst/>
                        </a:rPr>
                        <a:t>(Markus)</a:t>
                      </a:r>
                      <a:endParaRPr lang="en-US" sz="1200" dirty="0">
                        <a:effectLst/>
                      </a:endParaRPr>
                    </a:p>
                    <a:p>
                      <a:pPr algn="l"/>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p>
                    <a:p>
                      <a:pPr algn="l"/>
                      <a:r>
                        <a:rPr lang="en-US" sz="1200" dirty="0">
                          <a:effectLst/>
                        </a:rPr>
                        <a:t>- Deep learning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p>
                      <a:pPr algn="l"/>
                      <a:r>
                        <a:rPr lang="en-US" sz="1200" dirty="0">
                          <a:effectLst/>
                        </a:rPr>
                        <a:t>- Neural networks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8671" y="1346890"/>
            <a:ext cx="6422250" cy="493492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3"/>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4"/>
              </a:rPr>
              <a:t>Nikolay </a:t>
            </a:r>
            <a:r>
              <a:rPr lang="en-GB" dirty="0" err="1">
                <a:solidFill>
                  <a:srgbClr val="000000"/>
                </a:solidFill>
                <a:latin typeface="Helvetica Neue" panose="02000503000000020004" pitchFamily="2" charset="0"/>
                <a:hlinkClick r:id="rId4"/>
              </a:rPr>
              <a:t>Oskolkov’s</a:t>
            </a:r>
            <a:r>
              <a:rPr lang="en-GB" dirty="0">
                <a:solidFill>
                  <a:srgbClr val="000000"/>
                </a:solidFill>
                <a:latin typeface="Helvetica Neue" panose="02000503000000020004" pitchFamily="2" charset="0"/>
                <a:hlinkClick r:id="rId4"/>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xmlns="">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solidFill>
                          <a:srgbClr val="0B0FC2"/>
                        </a:solidFill>
                        <a:latin typeface="Cambria Math" panose="02040503050406030204" pitchFamily="18" charset="0"/>
                      </a:rPr>
                      <m:t>𝒚</m:t>
                    </m:r>
                  </m:oMath>
                </a14:m>
                <a:r>
                  <a:rPr lang="en-CH" dirty="0"/>
                  <a:t> from the features </a:t>
                </a:r>
                <a14:m>
                  <m:oMath xmlns:m="http://schemas.openxmlformats.org/officeDocument/2006/math">
                    <m:r>
                      <a:rPr lang="en-CH" b="1" i="1" dirty="0" smtClean="0">
                        <a:solidFill>
                          <a:srgbClr val="0B0FC2"/>
                        </a:solidFill>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oMath>
                </a14:m>
                <a:r>
                  <a:rPr lang="en-CH" dirty="0">
                    <a:solidFill>
                      <a:srgbClr val="0B0FC2"/>
                    </a:solidFill>
                  </a:rPr>
                  <a:t> </a:t>
                </a:r>
                <a:r>
                  <a:rPr lang="en-CH" dirty="0"/>
                  <a:t>with </a:t>
                </a:r>
                <a:r>
                  <a:rPr lang="en-CH" i="1" u="sng" dirty="0"/>
                  <a:t>hyper parameters </a:t>
                </a:r>
                <a14:m>
                  <m:oMath xmlns:m="http://schemas.openxmlformats.org/officeDocument/2006/math">
                    <m:r>
                      <a:rPr lang="fr-CH" b="1" i="1" smtClean="0">
                        <a:solidFill>
                          <a:srgbClr val="0B0FC2"/>
                        </a:solidFill>
                        <a:latin typeface="Cambria Math" panose="02040503050406030204" pitchFamily="18" charset="0"/>
                        <a:ea typeface="Cambria Math" panose="02040503050406030204" pitchFamily="18" charset="0"/>
                      </a:rPr>
                      <m:t>𝝓</m:t>
                    </m:r>
                  </m:oMath>
                </a14:m>
                <a:r>
                  <a:rPr lang="en-CH" dirty="0"/>
                  <a:t> and </a:t>
                </a:r>
                <a:r>
                  <a:rPr lang="en-CH" i="1" u="sng" dirty="0"/>
                  <a:t>internal parameters</a:t>
                </a:r>
                <a:r>
                  <a:rPr lang="en-CH" dirty="0"/>
                  <a:t> </a:t>
                </a:r>
                <a14:m>
                  <m:oMath xmlns:m="http://schemas.openxmlformats.org/officeDocument/2006/math">
                    <m:r>
                      <a:rPr lang="en-CH" b="1" i="1">
                        <a:solidFill>
                          <a:srgbClr val="0B0FC2"/>
                        </a:solidFill>
                        <a:latin typeface="Cambria Math" panose="02040503050406030204" pitchFamily="18" charset="0"/>
                        <a:ea typeface="Cambria Math" panose="02040503050406030204" pitchFamily="18" charset="0"/>
                      </a:rPr>
                      <m:t>𝜽</m:t>
                    </m:r>
                  </m:oMath>
                </a14:m>
                <a:r>
                  <a:rPr lang="en-CH" dirty="0"/>
                  <a:t>. </a:t>
                </a:r>
              </a:p>
              <a:p>
                <a:r>
                  <a:rPr lang="en-CH" dirty="0"/>
                  <a:t>Hyper parameters (e.g </a:t>
                </a:r>
                <a14:m>
                  <m:oMath xmlns:m="http://schemas.openxmlformats.org/officeDocument/2006/math">
                    <m:r>
                      <a:rPr lang="en-CH" i="1" dirty="0">
                        <a:latin typeface="Cambria Math" panose="02040503050406030204" pitchFamily="18" charset="0"/>
                      </a:rPr>
                      <m:t>𝑘</m:t>
                    </m:r>
                  </m:oMath>
                </a14:m>
                <a:r>
                  <a:rPr lang="en-CH" dirty="0"/>
                  <a:t> in </a:t>
                </a:r>
                <a14:m>
                  <m:oMath xmlns:m="http://schemas.openxmlformats.org/officeDocument/2006/math">
                    <m:r>
                      <a:rPr lang="en-CH" i="1" dirty="0" smtClean="0">
                        <a:latin typeface="Cambria Math" panose="02040503050406030204" pitchFamily="18" charset="0"/>
                      </a:rPr>
                      <m:t>𝑘</m:t>
                    </m:r>
                    <m:r>
                      <a:rPr lang="en-CH" i="1" dirty="0" smtClean="0">
                        <a:latin typeface="Cambria Math" panose="02040503050406030204" pitchFamily="18" charset="0"/>
                      </a:rPr>
                      <m:t>−</m:t>
                    </m:r>
                    <m:r>
                      <a:rPr lang="en-CH" i="1" dirty="0" smtClean="0">
                        <a:latin typeface="Cambria Math" panose="02040503050406030204" pitchFamily="18" charset="0"/>
                      </a:rPr>
                      <m:t>𝑁𝑁</m:t>
                    </m:r>
                  </m:oMath>
                </a14:m>
                <a:r>
                  <a:rPr lang="en-CH" dirty="0"/>
                  <a:t>, kernel in </a:t>
                </a:r>
                <a14:m>
                  <m:oMath xmlns:m="http://schemas.openxmlformats.org/officeDocument/2006/math">
                    <m:r>
                      <a:rPr lang="en-CH" i="1" dirty="0" smtClean="0">
                        <a:latin typeface="Cambria Math" panose="02040503050406030204" pitchFamily="18" charset="0"/>
                      </a:rPr>
                      <m:t>𝑆𝑉𝑀</m:t>
                    </m:r>
                  </m:oMath>
                </a14:m>
                <a:r>
                  <a:rPr lang="en-CH" dirty="0"/>
                  <a:t>, learning rate in </a:t>
                </a:r>
                <a14:m>
                  <m:oMath xmlns:m="http://schemas.openxmlformats.org/officeDocument/2006/math">
                    <m:r>
                      <a:rPr lang="en-CH" i="1" dirty="0" smtClean="0">
                        <a:latin typeface="Cambria Math" panose="02040503050406030204" pitchFamily="18" charset="0"/>
                      </a:rPr>
                      <m:t>𝐿𝑅</m:t>
                    </m:r>
                  </m:oMath>
                </a14:m>
                <a:r>
                  <a:rPr lang="en-CH" dirty="0"/>
                  <a:t>) have to be specified by the user or learned in CV loop outside the classifier.</a:t>
                </a:r>
              </a:p>
              <a:p>
                <a:r>
                  <a:rPr lang="en-CH" dirty="0"/>
                  <a:t>The internal parameters </a:t>
                </a:r>
                <a14:m>
                  <m:oMath xmlns:m="http://schemas.openxmlformats.org/officeDocument/2006/math">
                    <m:r>
                      <a:rPr lang="en-CH" b="1" i="1">
                        <a:solidFill>
                          <a:srgbClr val="0B0FC2"/>
                        </a:solidFill>
                        <a:latin typeface="Cambria Math" panose="02040503050406030204" pitchFamily="18" charset="0"/>
                        <a:ea typeface="Cambria Math" panose="02040503050406030204" pitchFamily="18" charset="0"/>
                      </a:rPr>
                      <m:t>𝜽</m:t>
                    </m:r>
                  </m:oMath>
                </a14:m>
                <a:r>
                  <a:rPr lang="en-CH" dirty="0"/>
                  <a:t> are learned by the classifier (e.g. the coefficients in </a:t>
                </a:r>
                <a14:m>
                  <m:oMath xmlns:m="http://schemas.openxmlformats.org/officeDocument/2006/math">
                    <m:r>
                      <a:rPr lang="fr-CH" b="0" i="1" smtClean="0">
                        <a:latin typeface="Cambria Math" panose="02040503050406030204" pitchFamily="18" charset="0"/>
                        <a:ea typeface="Cambria Math" panose="02040503050406030204" pitchFamily="18" charset="0"/>
                      </a:rPr>
                      <m:t>𝐿𝑅</m:t>
                    </m:r>
                  </m:oMath>
                </a14:m>
                <a:r>
                  <a:rPr lang="en-CH" dirty="0"/>
                  <a:t>, or support vector coefficients in </a:t>
                </a:r>
                <a14:m>
                  <m:oMath xmlns:m="http://schemas.openxmlformats.org/officeDocument/2006/math">
                    <m:r>
                      <a:rPr lang="fr-CH" i="1">
                        <a:latin typeface="Cambria Math" panose="02040503050406030204" pitchFamily="18" charset="0"/>
                        <a:ea typeface="Cambria Math" panose="02040503050406030204" pitchFamily="18" charset="0"/>
                      </a:rPr>
                      <m:t>𝑆𝑉𝑀</m:t>
                    </m:r>
                  </m:oMath>
                </a14:m>
                <a:r>
                  <a:rPr lang="en-CH" dirty="0"/>
                  <a:t>).</a:t>
                </a:r>
              </a:p>
              <a:p>
                <a:r>
                  <a:rPr lang="en-CH" dirty="0"/>
                  <a:t>The classifier learns those </a:t>
                </a:r>
                <a:r>
                  <a:rPr lang="en-CH" i="1" u="sng" dirty="0"/>
                  <a:t>internal parameters</a:t>
                </a:r>
                <a:r>
                  <a:rPr lang="en-CH" dirty="0"/>
                  <a:t> </a:t>
                </a:r>
                <a14:m>
                  <m:oMath xmlns:m="http://schemas.openxmlformats.org/officeDocument/2006/math">
                    <m:r>
                      <a:rPr lang="en-CH" b="1" i="1" smtClean="0">
                        <a:solidFill>
                          <a:srgbClr val="0B0FC2"/>
                        </a:solidFill>
                        <a:latin typeface="Cambria Math" panose="02040503050406030204" pitchFamily="18" charset="0"/>
                        <a:ea typeface="Cambria Math" panose="02040503050406030204" pitchFamily="18" charset="0"/>
                      </a:rPr>
                      <m:t>𝜽</m:t>
                    </m:r>
                  </m:oMath>
                </a14:m>
                <a:r>
                  <a:rPr lang="en-CH" dirty="0"/>
                  <a:t> that are able to predict </a:t>
                </a:r>
                <a14:m>
                  <m:oMath xmlns:m="http://schemas.openxmlformats.org/officeDocument/2006/math">
                    <m:r>
                      <a:rPr lang="en-CH" b="1" i="1" dirty="0" smtClean="0">
                        <a:solidFill>
                          <a:srgbClr val="0B0FC2"/>
                        </a:solidFill>
                        <a:latin typeface="Cambria Math" panose="02040503050406030204" pitchFamily="18" charset="0"/>
                      </a:rPr>
                      <m:t>𝒚</m:t>
                    </m:r>
                  </m:oMath>
                </a14:m>
                <a:r>
                  <a:rPr lang="en-CH" dirty="0"/>
                  <a:t> from the features </a:t>
                </a:r>
                <a14:m>
                  <m:oMath xmlns:m="http://schemas.openxmlformats.org/officeDocument/2006/math">
                    <m:r>
                      <a:rPr lang="en-CH" b="1" i="1" dirty="0" smtClean="0">
                        <a:solidFill>
                          <a:srgbClr val="0B0FC2"/>
                        </a:solidFill>
                        <a:latin typeface="Cambria Math" panose="02040503050406030204" pitchFamily="18" charset="0"/>
                      </a:rPr>
                      <m:t>𝑿</m:t>
                    </m:r>
                  </m:oMath>
                </a14:m>
                <a:r>
                  <a:rPr lang="en-CH" dirty="0"/>
                  <a:t> with the lowest error:</a:t>
                </a:r>
                <a:br>
                  <a:rPr lang="en-CH" dirty="0"/>
                </a:br>
                <a:br>
                  <a:rPr lang="en-CH" dirty="0"/>
                </a:br>
                <a14:m>
                  <m:oMath xmlns:m="http://schemas.openxmlformats.org/officeDocument/2006/math">
                    <m:r>
                      <a:rPr lang="en-CH" b="1" i="1" smtClean="0">
                        <a:solidFill>
                          <a:srgbClr val="0B0FC2"/>
                        </a:solidFill>
                        <a:latin typeface="Cambria Math" panose="02040503050406030204" pitchFamily="18" charset="0"/>
                        <a:ea typeface="Cambria Math" panose="02040503050406030204" pitchFamily="18" charset="0"/>
                      </a:rPr>
                      <m:t>𝜽</m:t>
                    </m:r>
                    <m:r>
                      <a:rPr lang="fr-CH" b="1" i="1" smtClean="0">
                        <a:solidFill>
                          <a:srgbClr val="0B0FC2"/>
                        </a:solidFill>
                        <a:latin typeface="Cambria Math" panose="02040503050406030204" pitchFamily="18" charset="0"/>
                        <a:ea typeface="Cambria Math" panose="02040503050406030204" pitchFamily="18" charset="0"/>
                      </a:rPr>
                      <m:t>=</m:t>
                    </m:r>
                    <m:func>
                      <m:funcPr>
                        <m:ctrlPr>
                          <a:rPr lang="fr-CH" b="1" i="1" smtClean="0">
                            <a:solidFill>
                              <a:srgbClr val="0B0FC2"/>
                            </a:solidFill>
                            <a:latin typeface="Cambria Math" panose="02040503050406030204" pitchFamily="18" charset="0"/>
                            <a:ea typeface="Cambria Math" panose="02040503050406030204" pitchFamily="18" charset="0"/>
                          </a:rPr>
                        </m:ctrlPr>
                      </m:funcPr>
                      <m:fName>
                        <m:limLow>
                          <m:limLowPr>
                            <m:ctrlPr>
                              <a:rPr lang="fr-CH" b="1" i="1" smtClean="0">
                                <a:solidFill>
                                  <a:srgbClr val="0B0FC2"/>
                                </a:solidFill>
                                <a:latin typeface="Cambria Math" panose="02040503050406030204" pitchFamily="18" charset="0"/>
                                <a:ea typeface="Cambria Math" panose="02040503050406030204" pitchFamily="18" charset="0"/>
                              </a:rPr>
                            </m:ctrlPr>
                          </m:limLowPr>
                          <m:e>
                            <m:r>
                              <m:rPr>
                                <m:sty m:val="p"/>
                              </m:rPr>
                              <a:rPr lang="fr-CH" b="0" i="0" smtClean="0">
                                <a:solidFill>
                                  <a:srgbClr val="0B0FC2"/>
                                </a:solidFill>
                                <a:latin typeface="Cambria Math" panose="02040503050406030204" pitchFamily="18" charset="0"/>
                                <a:ea typeface="Cambria Math" panose="02040503050406030204" pitchFamily="18" charset="0"/>
                              </a:rPr>
                              <m:t>argmin</m:t>
                            </m:r>
                          </m:e>
                          <m:lim>
                            <m:r>
                              <a:rPr lang="en-CH" b="1" i="1">
                                <a:solidFill>
                                  <a:srgbClr val="0B0FC2"/>
                                </a:solidFill>
                                <a:latin typeface="Cambria Math" panose="02040503050406030204" pitchFamily="18" charset="0"/>
                                <a:ea typeface="Cambria Math" panose="02040503050406030204" pitchFamily="18" charset="0"/>
                              </a:rPr>
                              <m:t>𝜽</m:t>
                            </m:r>
                          </m:lim>
                        </m:limLow>
                      </m:fName>
                      <m:e>
                        <m:r>
                          <a:rPr lang="en-CH" i="1">
                            <a:solidFill>
                              <a:srgbClr val="0B0FC2"/>
                            </a:solidFill>
                            <a:latin typeface="Cambria Math" panose="02040503050406030204" pitchFamily="18" charset="0"/>
                            <a:ea typeface="Cambria Math" panose="02040503050406030204" pitchFamily="18" charset="0"/>
                          </a:rPr>
                          <m:t>ℒ</m:t>
                        </m:r>
                        <m:d>
                          <m:dPr>
                            <m:ctrlPr>
                              <a:rPr lang="en-CH" i="1">
                                <a:solidFill>
                                  <a:srgbClr val="0B0FC2"/>
                                </a:solidFill>
                                <a:latin typeface="Cambria Math" panose="02040503050406030204" pitchFamily="18" charset="0"/>
                                <a:ea typeface="Cambria Math" panose="02040503050406030204" pitchFamily="18" charset="0"/>
                              </a:rPr>
                            </m:ctrlPr>
                          </m:dPr>
                          <m:e>
                            <m:sSub>
                              <m:sSubPr>
                                <m:ctrlPr>
                                  <a:rPr lang="en-CH" i="1">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d>
                              <m:dPr>
                                <m:ctrlPr>
                                  <a:rPr lang="en-CH" b="1" i="1" smtClean="0">
                                    <a:solidFill>
                                      <a:srgbClr val="0B0FC2"/>
                                    </a:solidFill>
                                    <a:latin typeface="Cambria Math" panose="02040503050406030204" pitchFamily="18" charset="0"/>
                                    <a:ea typeface="Cambria Math" panose="02040503050406030204" pitchFamily="18" charset="0"/>
                                  </a:rPr>
                                </m:ctrlPr>
                              </m:dPr>
                              <m:e>
                                <m:r>
                                  <a:rPr lang="fr-CH" b="1" i="1" smtClean="0">
                                    <a:solidFill>
                                      <a:srgbClr val="0B0FC2"/>
                                    </a:solidFill>
                                    <a:latin typeface="Cambria Math" panose="02040503050406030204" pitchFamily="18" charset="0"/>
                                    <a:ea typeface="Cambria Math" panose="02040503050406030204" pitchFamily="18" charset="0"/>
                                  </a:rPr>
                                  <m:t>𝑿</m:t>
                                </m:r>
                                <m:r>
                                  <a:rPr lang="fr-CH" b="1" i="1" smtClean="0">
                                    <a:solidFill>
                                      <a:srgbClr val="0B0FC2"/>
                                    </a:solidFill>
                                    <a:latin typeface="Cambria Math" panose="02040503050406030204" pitchFamily="18" charset="0"/>
                                    <a:ea typeface="Cambria Math" panose="02040503050406030204" pitchFamily="18" charset="0"/>
                                  </a:rPr>
                                  <m:t>,</m:t>
                                </m:r>
                                <m:r>
                                  <a:rPr lang="en-CH" b="1" i="1">
                                    <a:solidFill>
                                      <a:srgbClr val="0B0FC2"/>
                                    </a:solidFill>
                                    <a:latin typeface="Cambria Math" panose="02040503050406030204" pitchFamily="18" charset="0"/>
                                    <a:ea typeface="Cambria Math" panose="02040503050406030204" pitchFamily="18" charset="0"/>
                                  </a:rPr>
                                  <m:t>𝜽</m:t>
                                </m:r>
                              </m:e>
                            </m:d>
                            <m:r>
                              <a:rPr lang="fr-CH" b="1" i="1" smtClean="0">
                                <a:solidFill>
                                  <a:srgbClr val="0B0FC2"/>
                                </a:solidFill>
                                <a:latin typeface="Cambria Math" panose="02040503050406030204" pitchFamily="18" charset="0"/>
                                <a:ea typeface="Cambria Math" panose="02040503050406030204" pitchFamily="18" charset="0"/>
                              </a:rPr>
                              <m:t>,</m:t>
                            </m:r>
                            <m:r>
                              <a:rPr lang="fr-CH" b="1" i="1" smtClean="0">
                                <a:solidFill>
                                  <a:srgbClr val="0B0FC2"/>
                                </a:solidFill>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smtClean="0">
                        <a:solidFill>
                          <a:srgbClr val="0B0FC2"/>
                        </a:solidFill>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error</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smtClean="0">
                            <a:solidFill>
                              <a:srgbClr val="0B0FC2"/>
                            </a:solidFill>
                            <a:latin typeface="Cambria Math" panose="02040503050406030204" pitchFamily="18" charset="0"/>
                            <a:ea typeface="Cambria Math" panose="02040503050406030204" pitchFamily="18" charset="0"/>
                          </a:rPr>
                        </m:ctrlPr>
                      </m:sSubPr>
                      <m:e>
                        <m:r>
                          <a:rPr lang="en-CH" i="1">
                            <a:solidFill>
                              <a:srgbClr val="0B0FC2"/>
                            </a:solidFill>
                            <a:latin typeface="Cambria Math" panose="02040503050406030204" pitchFamily="18" charset="0"/>
                            <a:ea typeface="Cambria Math" panose="02040503050406030204" pitchFamily="18" charset="0"/>
                          </a:rPr>
                          <m:t>𝒞</m:t>
                        </m:r>
                      </m:e>
                      <m:sub>
                        <m:r>
                          <a:rPr lang="fr-CH" b="1" i="1">
                            <a:solidFill>
                              <a:srgbClr val="0B0FC2"/>
                            </a:solidFill>
                            <a:latin typeface="Cambria Math" panose="02040503050406030204" pitchFamily="18" charset="0"/>
                            <a:ea typeface="Cambria Math" panose="02040503050406030204" pitchFamily="18" charset="0"/>
                          </a:rPr>
                          <m:t>𝝓</m:t>
                        </m:r>
                      </m:sub>
                    </m:sSub>
                    <m:d>
                      <m:dPr>
                        <m:ctrlPr>
                          <a:rPr lang="en-CH" b="1" i="1">
                            <a:solidFill>
                              <a:srgbClr val="0B0FC2"/>
                            </a:solidFill>
                            <a:latin typeface="Cambria Math" panose="02040503050406030204" pitchFamily="18" charset="0"/>
                            <a:ea typeface="Cambria Math" panose="02040503050406030204" pitchFamily="18" charset="0"/>
                          </a:rPr>
                        </m:ctrlPr>
                      </m:dPr>
                      <m:e>
                        <m:r>
                          <a:rPr lang="fr-CH" b="1" i="1">
                            <a:solidFill>
                              <a:srgbClr val="0B0FC2"/>
                            </a:solidFill>
                            <a:latin typeface="Cambria Math" panose="02040503050406030204" pitchFamily="18" charset="0"/>
                            <a:ea typeface="Cambria Math" panose="02040503050406030204" pitchFamily="18" charset="0"/>
                          </a:rPr>
                          <m:t>𝑿</m:t>
                        </m:r>
                        <m:r>
                          <a:rPr lang="fr-CH" b="1" i="1">
                            <a:solidFill>
                              <a:srgbClr val="0B0FC2"/>
                            </a:solidFill>
                            <a:latin typeface="Cambria Math" panose="02040503050406030204" pitchFamily="18" charset="0"/>
                            <a:ea typeface="Cambria Math" panose="02040503050406030204" pitchFamily="18" charset="0"/>
                          </a:rPr>
                          <m:t>,</m:t>
                        </m:r>
                        <m:r>
                          <a:rPr lang="en-CH" b="1" i="1">
                            <a:solidFill>
                              <a:srgbClr val="0B0FC2"/>
                            </a:solidFill>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smtClean="0">
                        <a:solidFill>
                          <a:srgbClr val="0B0FC2"/>
                        </a:solidFill>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xmlns="">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elasticnet</a:t>
                </a:r>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xmlns="">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5"/>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name="Bitmap Image" r:id="rId6" imgW="3276720" imgH="2228760" progId="Paint.Picture">
                  <p:embed/>
                </p:oleObj>
              </mc:Choice>
              <mc:Fallback>
                <p:oleObj name="Bitmap Image" r:id="rId6" imgW="3276720" imgH="2228760" progId="Paint.Picture">
                  <p:embed/>
                  <p:pic>
                    <p:nvPicPr>
                      <p:cNvPr id="0" name=""/>
                      <p:cNvPicPr/>
                      <p:nvPr/>
                    </p:nvPicPr>
                    <p:blipFill>
                      <a:blip r:embed="rId7"/>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8"/>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9"/>
          <a:stretch>
            <a:fillRect/>
          </a:stretch>
        </p:blipFill>
        <p:spPr>
          <a:xfrm>
            <a:off x="812887" y="4022756"/>
            <a:ext cx="3486150" cy="2419350"/>
          </a:xfrm>
          <a:prstGeom prst="rect">
            <a:avLst/>
          </a:prstGeom>
        </p:spPr>
      </p:pic>
      <p:pic>
        <p:nvPicPr>
          <p:cNvPr id="18" name="Picture 17"/>
          <p:cNvPicPr>
            <a:picLocks noChangeAspect="1"/>
          </p:cNvPicPr>
          <p:nvPr/>
        </p:nvPicPr>
        <p:blipFill>
          <a:blip r:embed="rId10"/>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Maximal </a:t>
                </a:r>
                <a:r>
                  <a:rPr lang="fr-CH" dirty="0" err="1">
                    <a:solidFill>
                      <a:schemeClr val="accent2"/>
                    </a:solidFill>
                    <a:latin typeface="Cambria Math" panose="02040503050406030204" pitchFamily="18" charset="0"/>
                    <a:ea typeface="Cambria Math" panose="02040503050406030204" pitchFamily="18" charset="0"/>
                  </a:rPr>
                  <a:t>margin</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i="1">
                        <a:latin typeface="Cambria Math" panose="02040503050406030204" pitchFamily="18" charset="0"/>
                      </a:rPr>
                      <m:t>𝑚</m:t>
                    </m:r>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 </m:t>
                    </m:r>
                  </m:oMath>
                </a14:m>
                <a:r>
                  <a:rPr lang="fr-CH" dirty="0">
                    <a:solidFill>
                      <a:schemeClr val="accent2"/>
                    </a:solidFill>
                    <a:latin typeface="Cambria Math" panose="02040503050406030204" pitchFamily="18" charset="0"/>
                    <a:ea typeface="Cambria Math" panose="02040503050406030204" pitchFamily="18" charset="0"/>
                  </a:rPr>
                  <a:t>minimal</a:t>
                </a:r>
                <a14:m>
                  <m:oMath xmlns:m="http://schemas.openxmlformats.org/officeDocument/2006/math">
                    <m:d>
                      <m:dPr>
                        <m:begChr m:val="‖"/>
                        <m:endChr m:val="‖"/>
                        <m:ctrlPr>
                          <a:rPr lang="fr-CH" i="1">
                            <a:latin typeface="Cambria Math" panose="02040503050406030204" pitchFamily="18" charset="0"/>
                          </a:rPr>
                        </m:ctrlPr>
                      </m:dPr>
                      <m:e>
                        <m:r>
                          <a:rPr lang="fr-CH" b="1" i="1">
                            <a:latin typeface="Cambria Math" panose="02040503050406030204" pitchFamily="18" charset="0"/>
                          </a:rPr>
                          <m:t>𝒘</m:t>
                        </m:r>
                      </m:e>
                    </m:d>
                  </m:oMath>
                </a14:m>
                <a:endParaRPr lang="fr-CH"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xmlns="">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xmlns="">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6823305"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xmlns="">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xmlns="">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xmlns="">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xmlns="">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fontScale="925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xmlns="">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965" t="-1163" b="-2907"/>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r>
                          <a:rPr lang="fr-CH" b="1" i="1" smtClean="0">
                            <a:solidFill>
                              <a:schemeClr val="bg2">
                                <a:lumMod val="75000"/>
                              </a:schemeClr>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pPr marL="0" indent="0">
                  <a:buNone/>
                </a:pPr>
                <a:endParaRPr lang="fr-CH" dirty="0"/>
              </a:p>
              <a:p>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fr-CH" dirty="0"/>
              </a:p>
              <a:p>
                <a:pPr lvl="1"/>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𝒚</m:t>
                        </m:r>
                        <m:r>
                          <a:rPr lang="fr-CH" b="1" i="1">
                            <a:latin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𝒙</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𝒄𝑲</m:t>
                    </m:r>
                    <m:d>
                      <m:dPr>
                        <m:ctrlPr>
                          <a:rPr lang="fr-CH" b="1" i="1">
                            <a:latin typeface="Cambria Math" panose="02040503050406030204" pitchFamily="18" charset="0"/>
                            <a:ea typeface="Cambria Math" panose="02040503050406030204" pitchFamily="18" charset="0"/>
                          </a:rPr>
                        </m:ctrlPr>
                      </m:dPr>
                      <m:e>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rPr>
                              <m:t>𝒋</m:t>
                            </m:r>
                          </m:sub>
                        </m:sSub>
                      </m:e>
                    </m:d>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𝒄</m:t>
                        </m:r>
                      </m:e>
                      <m:sup>
                        <m:r>
                          <a:rPr lang="fr-CH" b="1" i="1" smtClean="0">
                            <a:latin typeface="Cambria Math" panose="02040503050406030204" pitchFamily="18" charset="0"/>
                            <a:ea typeface="Cambria Math" panose="02040503050406030204" pitchFamily="18" charset="0"/>
                          </a:rPr>
                          <m:t>𝑻</m:t>
                        </m:r>
                      </m:sup>
                    </m:sSup>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𝟎</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𝒏</m:t>
                        </m:r>
                      </m:sup>
                    </m:sSup>
                    <m:r>
                      <a:rPr lang="fr-CH" b="1"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 </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𝒊</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𝟏</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𝒏</m:t>
                    </m:r>
                    <m:r>
                      <a:rPr lang="fr-CH" b="1"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ea typeface="Cambria Math" panose="02040503050406030204" pitchFamily="18" charset="0"/>
                          </a:rPr>
                        </m:ctrlPr>
                      </m:sSupPr>
                      <m:e>
                        <m:r>
                          <a:rPr lang="fr-CH" b="1" i="1">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𝒎</m:t>
                        </m:r>
                      </m:sup>
                    </m:sSup>
                  </m:oMath>
                </a14:m>
                <a:br>
                  <a:rPr lang="fr-CH" dirty="0"/>
                </a:br>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54561</TotalTime>
  <Words>20445</Words>
  <Application>Microsoft Macintosh PowerPoint</Application>
  <PresentationFormat>Widescreen</PresentationFormat>
  <Paragraphs>1381</Paragraphs>
  <Slides>146</Slides>
  <Notes>102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60" baseType="lpstr">
      <vt:lpstr>Arial</vt:lpstr>
      <vt:lpstr>Calibri</vt:lpstr>
      <vt:lpstr>Calibri Light</vt:lpstr>
      <vt:lpstr>Cambria Math</vt:lpstr>
      <vt:lpstr>Corbel</vt:lpstr>
      <vt:lpstr>Courier New</vt:lpstr>
      <vt:lpstr>Helvetica Neue</vt:lpstr>
      <vt:lpstr>Trebuchet MS</vt:lpstr>
      <vt:lpstr>Tw Cen MT</vt:lpstr>
      <vt:lpstr>Wingdings</vt:lpstr>
      <vt:lpstr>Wingdings 3</vt:lpstr>
      <vt:lpstr>Office Theme</vt:lpstr>
      <vt:lpstr>Equation</vt:lpstr>
      <vt:lpstr>Bitmap Image</vt:lpstr>
      <vt:lpstr>SIB Swiss Institute of Bioinformatics</vt:lpstr>
      <vt:lpstr>Code of conduct</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 Your Data</vt:lpstr>
      <vt:lpstr>Variance Stabilization</vt:lpstr>
      <vt:lpstr>Missing Values (MV)</vt:lpstr>
      <vt:lpstr>Feature Selection</vt:lpstr>
      <vt:lpstr>Turning categorical values into numerical ones</vt:lpstr>
      <vt:lpstr>PowerPoint Presentation</vt:lpstr>
      <vt:lpstr>PowerPoint Presentation</vt:lpstr>
      <vt:lpstr>Some Notations:</vt:lpstr>
      <vt:lpstr>PowerPoint Presentation</vt:lpstr>
      <vt:lpstr>Principal Component Analysis (PCA)</vt:lpstr>
      <vt:lpstr>Principal Component Analysis (PCA)</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Notations:</vt:lpstr>
      <vt:lpstr>Some More Notations:</vt:lpstr>
      <vt:lpstr>Which Classifier Should We Choose?</vt:lpstr>
      <vt:lpstr>Which Classifier Should We Choose?</vt:lpstr>
      <vt:lpstr>Training, Validation and Test Sets</vt:lpstr>
      <vt:lpstr>Training, Validation and Test Sets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Radial Basis Kernel</vt:lpstr>
      <vt:lpstr>Kernels</vt:lpstr>
      <vt:lpstr>String Kernels (not included in sklearn.svm)</vt:lpstr>
      <vt:lpstr>Support Vector Regression (SVR)</vt:lpstr>
      <vt:lpstr>Multiclass Classification</vt:lpstr>
      <vt:lpstr>Multiclass Classification</vt:lpstr>
      <vt:lpstr>PowerPoint Presentation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Square Linear Regression</vt:lpstr>
      <vt:lpstr>Least Square Linear Regression</vt:lpstr>
      <vt:lpstr>Least Square Linear Regression</vt:lpstr>
      <vt:lpstr>Ridge (L2) Linear Regression</vt:lpstr>
      <vt:lpstr>Lasso (L1) Linear Regression</vt:lpstr>
      <vt:lpstr>Elastic Net Linear Regression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292</cp:revision>
  <dcterms:created xsi:type="dcterms:W3CDTF">2021-04-15T13:46:10Z</dcterms:created>
  <dcterms:modified xsi:type="dcterms:W3CDTF">2022-09-30T13:54:10Z</dcterms:modified>
</cp:coreProperties>
</file>